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4" r:id="rId4"/>
    <p:sldId id="257" r:id="rId5"/>
    <p:sldId id="266" r:id="rId6"/>
    <p:sldId id="261" r:id="rId7"/>
    <p:sldId id="268" r:id="rId8"/>
    <p:sldId id="269" r:id="rId9"/>
    <p:sldId id="258" r:id="rId10"/>
    <p:sldId id="262" r:id="rId11"/>
    <p:sldId id="267" r:id="rId12"/>
    <p:sldId id="260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500"/>
    <a:srgbClr val="C55A11"/>
    <a:srgbClr val="6D82A5"/>
    <a:srgbClr val="4BACC6"/>
    <a:srgbClr val="FFE68B"/>
    <a:srgbClr val="A40000"/>
    <a:srgbClr val="1B4367"/>
    <a:srgbClr val="8E5C32"/>
    <a:srgbClr val="008D32"/>
    <a:srgbClr val="2A6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32" autoAdjust="0"/>
  </p:normalViewPr>
  <p:slideViewPr>
    <p:cSldViewPr snapToGrid="0" showGuides="1">
      <p:cViewPr>
        <p:scale>
          <a:sx n="120" d="100"/>
          <a:sy n="120" d="100"/>
        </p:scale>
        <p:origin x="-2904" y="-540"/>
      </p:cViewPr>
      <p:guideLst>
        <p:guide orient="horz" pos="2115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200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351063829787236E-2"/>
          <c:y val="2.9622561492790501E-2"/>
          <c:w val="0.89115332657885848"/>
          <c:h val="0.75467196776929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beide!$H$4:$H$5</c:f>
              <c:strCache>
                <c:ptCount val="2"/>
                <c:pt idx="0">
                  <c:v>Zuckerertrag dt/ha (rel)</c:v>
                </c:pt>
                <c:pt idx="1">
                  <c:v>Kold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21-420F-A027-D4FEE33D5193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D21-420F-A027-D4FEE33D5193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D21-420F-A027-D4FEE33D5193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D21-420F-A027-D4FEE33D51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beide!$B$6:$C$15</c:f>
              <c:multiLvlStrCache>
                <c:ptCount val="10"/>
                <c:lvl>
                  <c:pt idx="0">
                    <c:v>0</c:v>
                  </c:pt>
                  <c:pt idx="1">
                    <c:v>60</c:v>
                  </c:pt>
                  <c:pt idx="2">
                    <c:v>120</c:v>
                  </c:pt>
                  <c:pt idx="3">
                    <c:v>180</c:v>
                  </c:pt>
                  <c:pt idx="4">
                    <c:v>240</c:v>
                  </c:pt>
                  <c:pt idx="5">
                    <c:v>50
Spät Nmin</c:v>
                  </c:pt>
                  <c:pt idx="6">
                    <c:v>breit</c:v>
                  </c:pt>
                  <c:pt idx="7">
                    <c:v>breit
+ 50 kgN/ha</c:v>
                  </c:pt>
                  <c:pt idx="8">
                    <c:v>UF 
mit Piadin</c:v>
                  </c:pt>
                  <c:pt idx="9">
                    <c:v>UF 
</c:v>
                  </c:pt>
                </c:lvl>
                <c:lvl>
                  <c:pt idx="0">
                    <c:v>mineralische Staffel</c:v>
                  </c:pt>
                  <c:pt idx="6">
                    <c:v>Gärrest fl.
70 kg N/ha anrechenbar</c:v>
                  </c:pt>
                </c:lvl>
              </c:multiLvlStrCache>
            </c:multiLvlStrRef>
          </c:cat>
          <c:val>
            <c:numRef>
              <c:f>beide!$H$6:$H$15</c:f>
              <c:numCache>
                <c:formatCode>0</c:formatCode>
                <c:ptCount val="10"/>
                <c:pt idx="0">
                  <c:v>100</c:v>
                </c:pt>
                <c:pt idx="1">
                  <c:v>121.26474399999999</c:v>
                </c:pt>
                <c:pt idx="2">
                  <c:v>128.48951500000001</c:v>
                </c:pt>
                <c:pt idx="3">
                  <c:v>123.148754</c:v>
                </c:pt>
                <c:pt idx="4">
                  <c:v>128.44036600000001</c:v>
                </c:pt>
                <c:pt idx="5">
                  <c:v>117.922673</c:v>
                </c:pt>
                <c:pt idx="6">
                  <c:v>117.611402</c:v>
                </c:pt>
                <c:pt idx="7">
                  <c:v>121.936435</c:v>
                </c:pt>
                <c:pt idx="8">
                  <c:v>120.216251</c:v>
                </c:pt>
                <c:pt idx="9">
                  <c:v>127.70314500000001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21-420F-A027-D4FEE33D5193}"/>
            </c:ext>
          </c:extLst>
        </c:ser>
        <c:ser>
          <c:idx val="1"/>
          <c:order val="1"/>
          <c:tx>
            <c:strRef>
              <c:f>beide!$I$4:$I$5</c:f>
              <c:strCache>
                <c:ptCount val="2"/>
                <c:pt idx="0">
                  <c:v>Zuckerertrag dt/ha (rel)</c:v>
                </c:pt>
                <c:pt idx="1">
                  <c:v>Höheim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55A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D21-420F-A027-D4FEE33D5193}"/>
              </c:ext>
            </c:extLst>
          </c:dPt>
          <c:dPt>
            <c:idx val="1"/>
            <c:invertIfNegative val="0"/>
            <c:bubble3D val="0"/>
            <c:spPr>
              <a:solidFill>
                <a:srgbClr val="C55A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D21-420F-A027-D4FEE33D5193}"/>
              </c:ext>
            </c:extLst>
          </c:dPt>
          <c:dPt>
            <c:idx val="2"/>
            <c:invertIfNegative val="0"/>
            <c:bubble3D val="0"/>
            <c:spPr>
              <a:solidFill>
                <a:srgbClr val="C55A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D21-420F-A027-D4FEE33D5193}"/>
              </c:ext>
            </c:extLst>
          </c:dPt>
          <c:dPt>
            <c:idx val="3"/>
            <c:invertIfNegative val="0"/>
            <c:bubble3D val="0"/>
            <c:spPr>
              <a:solidFill>
                <a:srgbClr val="C55A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D21-420F-A027-D4FEE33D5193}"/>
              </c:ext>
            </c:extLst>
          </c:dPt>
          <c:dPt>
            <c:idx val="4"/>
            <c:invertIfNegative val="0"/>
            <c:bubble3D val="0"/>
            <c:spPr>
              <a:solidFill>
                <a:srgbClr val="C55A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D21-420F-A027-D4FEE33D5193}"/>
              </c:ext>
            </c:extLst>
          </c:dPt>
          <c:dPt>
            <c:idx val="5"/>
            <c:invertIfNegative val="0"/>
            <c:bubble3D val="0"/>
            <c:spPr>
              <a:solidFill>
                <a:srgbClr val="C55A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CD21-420F-A027-D4FEE33D51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beide!$B$6:$C$15</c:f>
              <c:multiLvlStrCache>
                <c:ptCount val="10"/>
                <c:lvl>
                  <c:pt idx="0">
                    <c:v>0</c:v>
                  </c:pt>
                  <c:pt idx="1">
                    <c:v>60</c:v>
                  </c:pt>
                  <c:pt idx="2">
                    <c:v>120</c:v>
                  </c:pt>
                  <c:pt idx="3">
                    <c:v>180</c:v>
                  </c:pt>
                  <c:pt idx="4">
                    <c:v>240</c:v>
                  </c:pt>
                  <c:pt idx="5">
                    <c:v>50
Spät Nmin</c:v>
                  </c:pt>
                  <c:pt idx="6">
                    <c:v>breit</c:v>
                  </c:pt>
                  <c:pt idx="7">
                    <c:v>breit
+ 50 kgN/ha</c:v>
                  </c:pt>
                  <c:pt idx="8">
                    <c:v>UF 
mit Piadin</c:v>
                  </c:pt>
                  <c:pt idx="9">
                    <c:v>UF 
</c:v>
                  </c:pt>
                </c:lvl>
                <c:lvl>
                  <c:pt idx="0">
                    <c:v>mineralische Staffel</c:v>
                  </c:pt>
                  <c:pt idx="6">
                    <c:v>Gärrest fl.
70 kg N/ha anrechenbar</c:v>
                  </c:pt>
                </c:lvl>
              </c:multiLvlStrCache>
            </c:multiLvlStrRef>
          </c:cat>
          <c:val>
            <c:numRef>
              <c:f>beide!$I$6:$I$15</c:f>
              <c:numCache>
                <c:formatCode>0</c:formatCode>
                <c:ptCount val="10"/>
                <c:pt idx="0">
                  <c:v>100</c:v>
                </c:pt>
                <c:pt idx="1">
                  <c:v>106.465778</c:v>
                </c:pt>
                <c:pt idx="2">
                  <c:v>111.67474199999999</c:v>
                </c:pt>
                <c:pt idx="3">
                  <c:v>114.763779</c:v>
                </c:pt>
                <c:pt idx="4">
                  <c:v>119.336765</c:v>
                </c:pt>
                <c:pt idx="5">
                  <c:v>107.858873</c:v>
                </c:pt>
                <c:pt idx="6">
                  <c:v>89.763779499999998</c:v>
                </c:pt>
                <c:pt idx="7">
                  <c:v>113.03755200000001</c:v>
                </c:pt>
                <c:pt idx="8">
                  <c:v>102.377347</c:v>
                </c:pt>
                <c:pt idx="9">
                  <c:v>104.769836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D21-420F-A027-D4FEE33D5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121272"/>
        <c:axId val="370111760"/>
      </c:barChar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762029128"/>
        <c:axId val="762028800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beide!$W$4:$W$5</c15:sqref>
                        </c15:formulaRef>
                      </c:ext>
                    </c:extLst>
                    <c:strCache>
                      <c:ptCount val="2"/>
                      <c:pt idx="0">
                        <c:v>AminoN mmol/1000g (abs)</c:v>
                      </c:pt>
                      <c:pt idx="1">
                        <c:v>Kold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75000"/>
                      </a:schemeClr>
                    </a:solidFill>
                    <a:ln w="63500">
                      <a:solidFill>
                        <a:schemeClr val="accent6">
                          <a:lumMod val="50000"/>
                        </a:schemeClr>
                      </a:solidFill>
                    </a:ln>
                    <a:effectLst/>
                  </c:spPr>
                </c:marker>
                <c:xVal>
                  <c:multiLvlStrRef>
                    <c:extLst>
                      <c:ext uri="{02D57815-91ED-43cb-92C2-25804820EDAC}">
                        <c15:formulaRef>
                          <c15:sqref>beide!$B$6:$C$15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0</c:v>
                        </c:pt>
                        <c:pt idx="1">
                          <c:v>60</c:v>
                        </c:pt>
                        <c:pt idx="2">
                          <c:v>120</c:v>
                        </c:pt>
                        <c:pt idx="3">
                          <c:v>180</c:v>
                        </c:pt>
                        <c:pt idx="4">
                          <c:v>240</c:v>
                        </c:pt>
                        <c:pt idx="5">
                          <c:v>50
Spät Nmin</c:v>
                        </c:pt>
                        <c:pt idx="6">
                          <c:v>breit</c:v>
                        </c:pt>
                        <c:pt idx="7">
                          <c:v>breit
+ 50 kgN/ha</c:v>
                        </c:pt>
                        <c:pt idx="8">
                          <c:v>UF 
mit Piadin</c:v>
                        </c:pt>
                        <c:pt idx="9">
                          <c:v>UF 
</c:v>
                        </c:pt>
                      </c:lvl>
                      <c:lvl>
                        <c:pt idx="0">
                          <c:v>mineralische Staffel</c:v>
                        </c:pt>
                        <c:pt idx="6">
                          <c:v>Gärrest fl.
70 kg N/ha anrechenbar</c:v>
                        </c:pt>
                      </c:lvl>
                    </c:multiLvlStrCache>
                  </c:multiLvlStrRef>
                </c:xVal>
                <c:yVal>
                  <c:numRef>
                    <c:extLst>
                      <c:ext uri="{02D57815-91ED-43cb-92C2-25804820EDAC}">
                        <c15:formulaRef>
                          <c15:sqref>beide!$W$6:$W$15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0">
                        <c:v>6.6550000000000002</c:v>
                      </c:pt>
                      <c:pt idx="1">
                        <c:v>7.4225000000000003</c:v>
                      </c:pt>
                      <c:pt idx="2">
                        <c:v>9.7100000000000009</c:v>
                      </c:pt>
                      <c:pt idx="3">
                        <c:v>12.225</c:v>
                      </c:pt>
                      <c:pt idx="4">
                        <c:v>16.002500000000001</c:v>
                      </c:pt>
                      <c:pt idx="5">
                        <c:v>7.16</c:v>
                      </c:pt>
                      <c:pt idx="6">
                        <c:v>7.22</c:v>
                      </c:pt>
                      <c:pt idx="7">
                        <c:v>7.6974999999999998</c:v>
                      </c:pt>
                      <c:pt idx="8">
                        <c:v>7.1174999999999997</c:v>
                      </c:pt>
                      <c:pt idx="9">
                        <c:v>7.99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16-CD21-420F-A027-D4FEE33D5193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beide!$X$4:$X$5</c15:sqref>
                        </c15:formulaRef>
                      </c:ext>
                    </c:extLst>
                    <c:strCache>
                      <c:ptCount val="2"/>
                      <c:pt idx="0">
                        <c:v>AminoN mmol/1000g (abs)</c:v>
                      </c:pt>
                      <c:pt idx="1">
                        <c:v>Höheim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63500">
                      <a:solidFill>
                        <a:schemeClr val="accent2">
                          <a:lumMod val="75000"/>
                        </a:schemeClr>
                      </a:solidFill>
                    </a:ln>
                    <a:effectLst/>
                  </c:spPr>
                </c:marker>
                <c:xVal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beide!$B$6:$C$15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0</c:v>
                        </c:pt>
                        <c:pt idx="1">
                          <c:v>60</c:v>
                        </c:pt>
                        <c:pt idx="2">
                          <c:v>120</c:v>
                        </c:pt>
                        <c:pt idx="3">
                          <c:v>180</c:v>
                        </c:pt>
                        <c:pt idx="4">
                          <c:v>240</c:v>
                        </c:pt>
                        <c:pt idx="5">
                          <c:v>50
Spät Nmin</c:v>
                        </c:pt>
                        <c:pt idx="6">
                          <c:v>breit</c:v>
                        </c:pt>
                        <c:pt idx="7">
                          <c:v>breit
+ 50 kgN/ha</c:v>
                        </c:pt>
                        <c:pt idx="8">
                          <c:v>UF 
mit Piadin</c:v>
                        </c:pt>
                        <c:pt idx="9">
                          <c:v>UF 
</c:v>
                        </c:pt>
                      </c:lvl>
                      <c:lvl>
                        <c:pt idx="0">
                          <c:v>mineralische Staffel</c:v>
                        </c:pt>
                        <c:pt idx="6">
                          <c:v>Gärrest fl.
70 kg N/ha anrechenbar</c:v>
                        </c:pt>
                      </c:lvl>
                    </c:multiLvlStrCache>
                  </c:multiLvl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beide!$X$6:$X$15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0">
                        <c:v>6.96</c:v>
                      </c:pt>
                      <c:pt idx="1">
                        <c:v>8.08</c:v>
                      </c:pt>
                      <c:pt idx="2">
                        <c:v>8.6274999999999995</c:v>
                      </c:pt>
                      <c:pt idx="3">
                        <c:v>10.414999999999999</c:v>
                      </c:pt>
                      <c:pt idx="4">
                        <c:v>13.282500000000001</c:v>
                      </c:pt>
                      <c:pt idx="5">
                        <c:v>8.2050000000000001</c:v>
                      </c:pt>
                      <c:pt idx="6">
                        <c:v>6.8975</c:v>
                      </c:pt>
                      <c:pt idx="7">
                        <c:v>7.0350000000000001</c:v>
                      </c:pt>
                      <c:pt idx="8">
                        <c:v>7.9850000000000003</c:v>
                      </c:pt>
                      <c:pt idx="9">
                        <c:v>7.4375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CD21-420F-A027-D4FEE33D5193}"/>
                  </c:ext>
                </c:extLst>
              </c15:ser>
            </c15:filteredScatterSeries>
          </c:ext>
        </c:extLst>
      </c:scatterChart>
      <c:catAx>
        <c:axId val="37012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0111760"/>
        <c:crosses val="autoZero"/>
        <c:auto val="1"/>
        <c:lblAlgn val="ctr"/>
        <c:lblOffset val="100"/>
        <c:noMultiLvlLbl val="0"/>
      </c:catAx>
      <c:valAx>
        <c:axId val="37011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dirty="0"/>
                  <a:t>Zuckerertrag </a:t>
                </a:r>
                <a:r>
                  <a:rPr lang="de-DE" dirty="0" smtClean="0"/>
                  <a:t> </a:t>
                </a:r>
                <a:r>
                  <a:rPr lang="de-DE" dirty="0"/>
                  <a:t>(rel.)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0121272"/>
        <c:crosses val="autoZero"/>
        <c:crossBetween val="between"/>
      </c:valAx>
      <c:valAx>
        <c:axId val="762028800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762029128"/>
        <c:crosses val="max"/>
        <c:crossBetween val="midCat"/>
      </c:valAx>
      <c:valAx>
        <c:axId val="762029128"/>
        <c:scaling>
          <c:orientation val="minMax"/>
        </c:scaling>
        <c:delete val="1"/>
        <c:axPos val="t"/>
        <c:majorTickMark val="out"/>
        <c:minorTickMark val="none"/>
        <c:tickLblPos val="nextTo"/>
        <c:crossAx val="762028800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4461330631543E-2"/>
          <c:y val="3.3136980491942324E-2"/>
          <c:w val="0.92276038500506585"/>
          <c:h val="0.72019423240033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Tabelle1!$C$1</c:f>
              <c:strCache>
                <c:ptCount val="1"/>
                <c:pt idx="0">
                  <c:v>Koldingen</c:v>
                </c:pt>
              </c:strCache>
            </c:strRef>
          </c:tx>
          <c:spPr>
            <a:solidFill>
              <a:srgbClr val="FDC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Tabelle1!$A$2:$B$11</c:f>
              <c:multiLvlStrCache>
                <c:ptCount val="10"/>
                <c:lvl>
                  <c:pt idx="0">
                    <c:v>0</c:v>
                  </c:pt>
                  <c:pt idx="1">
                    <c:v>60</c:v>
                  </c:pt>
                  <c:pt idx="2">
                    <c:v>120</c:v>
                  </c:pt>
                  <c:pt idx="3">
                    <c:v>180</c:v>
                  </c:pt>
                  <c:pt idx="4">
                    <c:v>240</c:v>
                  </c:pt>
                  <c:pt idx="5">
                    <c:v>50
Spät Nmin</c:v>
                  </c:pt>
                  <c:pt idx="6">
                    <c:v>breit</c:v>
                  </c:pt>
                  <c:pt idx="7">
                    <c:v>breit
+ 50 kgN/ha</c:v>
                  </c:pt>
                  <c:pt idx="8">
                    <c:v>UF 
mit Piadin</c:v>
                  </c:pt>
                  <c:pt idx="9">
                    <c:v>UF 
</c:v>
                  </c:pt>
                </c:lvl>
                <c:lvl>
                  <c:pt idx="0">
                    <c:v>mineralische Staffel</c:v>
                  </c:pt>
                  <c:pt idx="6">
                    <c:v>Gärrest fl.
70 kg N/ha anrechenbar</c:v>
                  </c:pt>
                </c:lvl>
              </c:multiLvlStrCache>
            </c:multiLvlStrRef>
          </c:cat>
          <c:val>
            <c:numRef>
              <c:f>Tabelle1!$C$2:$C$11</c:f>
              <c:numCache>
                <c:formatCode>0</c:formatCode>
                <c:ptCount val="10"/>
                <c:pt idx="0">
                  <c:v>100</c:v>
                </c:pt>
                <c:pt idx="1">
                  <c:v>100.62491799999999</c:v>
                </c:pt>
                <c:pt idx="2">
                  <c:v>100</c:v>
                </c:pt>
                <c:pt idx="3">
                  <c:v>99.218851700000002</c:v>
                </c:pt>
                <c:pt idx="4">
                  <c:v>97.474287200000006</c:v>
                </c:pt>
                <c:pt idx="5">
                  <c:v>100.885301</c:v>
                </c:pt>
                <c:pt idx="6">
                  <c:v>100.44265</c:v>
                </c:pt>
                <c:pt idx="7">
                  <c:v>100.27340100000001</c:v>
                </c:pt>
                <c:pt idx="8">
                  <c:v>100.703033</c:v>
                </c:pt>
                <c:pt idx="9">
                  <c:v>100.29944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56-4F44-9EEA-85C5A8D9D26D}"/>
            </c:ext>
          </c:extLst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Höckelheim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Tabelle1!$A$2:$B$11</c:f>
              <c:multiLvlStrCache>
                <c:ptCount val="10"/>
                <c:lvl>
                  <c:pt idx="0">
                    <c:v>0</c:v>
                  </c:pt>
                  <c:pt idx="1">
                    <c:v>60</c:v>
                  </c:pt>
                  <c:pt idx="2">
                    <c:v>120</c:v>
                  </c:pt>
                  <c:pt idx="3">
                    <c:v>180</c:v>
                  </c:pt>
                  <c:pt idx="4">
                    <c:v>240</c:v>
                  </c:pt>
                  <c:pt idx="5">
                    <c:v>50
Spät Nmin</c:v>
                  </c:pt>
                  <c:pt idx="6">
                    <c:v>breit</c:v>
                  </c:pt>
                  <c:pt idx="7">
                    <c:v>breit
+ 50 kgN/ha</c:v>
                  </c:pt>
                  <c:pt idx="8">
                    <c:v>UF 
mit Piadin</c:v>
                  </c:pt>
                  <c:pt idx="9">
                    <c:v>UF 
</c:v>
                  </c:pt>
                </c:lvl>
                <c:lvl>
                  <c:pt idx="0">
                    <c:v>mineralische Staffel</c:v>
                  </c:pt>
                  <c:pt idx="6">
                    <c:v>Gärrest fl.
70 kg N/ha anrechenbar</c:v>
                  </c:pt>
                </c:lvl>
              </c:multiLvlStrCache>
            </c:multiLvlStrRef>
          </c:cat>
          <c:val>
            <c:numRef>
              <c:f>Tabelle1!$D$2:$D$11</c:f>
              <c:numCache>
                <c:formatCode>0</c:formatCode>
                <c:ptCount val="10"/>
                <c:pt idx="0">
                  <c:v>100</c:v>
                </c:pt>
                <c:pt idx="1">
                  <c:v>100.768619</c:v>
                </c:pt>
                <c:pt idx="2">
                  <c:v>99.960243800000001</c:v>
                </c:pt>
                <c:pt idx="3">
                  <c:v>99.271136999999996</c:v>
                </c:pt>
                <c:pt idx="4">
                  <c:v>96.739994600000003</c:v>
                </c:pt>
                <c:pt idx="5">
                  <c:v>100.410813</c:v>
                </c:pt>
                <c:pt idx="6">
                  <c:v>99.324145200000004</c:v>
                </c:pt>
                <c:pt idx="7">
                  <c:v>100.795123</c:v>
                </c:pt>
                <c:pt idx="8">
                  <c:v>100.291545</c:v>
                </c:pt>
                <c:pt idx="9">
                  <c:v>100.901139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56-4F44-9EEA-85C5A8D9D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2364048"/>
        <c:axId val="42236536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Tabelle1!#REF!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Tabelle1!$A$2:$B$11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0</c:v>
                        </c:pt>
                        <c:pt idx="1">
                          <c:v>60</c:v>
                        </c:pt>
                        <c:pt idx="2">
                          <c:v>120</c:v>
                        </c:pt>
                        <c:pt idx="3">
                          <c:v>180</c:v>
                        </c:pt>
                        <c:pt idx="4">
                          <c:v>240</c:v>
                        </c:pt>
                        <c:pt idx="5">
                          <c:v>50
Spät Nmin</c:v>
                        </c:pt>
                        <c:pt idx="6">
                          <c:v>breit</c:v>
                        </c:pt>
                        <c:pt idx="7">
                          <c:v>breit
+ 50 kgN/ha</c:v>
                        </c:pt>
                        <c:pt idx="8">
                          <c:v>UF 
mit Piadin</c:v>
                        </c:pt>
                        <c:pt idx="9">
                          <c:v>UF 
</c:v>
                        </c:pt>
                      </c:lvl>
                      <c:lvl>
                        <c:pt idx="0">
                          <c:v>mineralische Staffel</c:v>
                        </c:pt>
                        <c:pt idx="6">
                          <c:v>Gärrest fl.
70 kg N/ha anrechenbar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Tabelle1!#REF!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D56-4F44-9EEA-85C5A8D9D26D}"/>
                  </c:ext>
                </c:extLst>
              </c15:ser>
            </c15:filteredBarSeries>
          </c:ext>
        </c:extLst>
      </c:barChart>
      <c:catAx>
        <c:axId val="42236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2365360"/>
        <c:crosses val="autoZero"/>
        <c:auto val="1"/>
        <c:lblAlgn val="ctr"/>
        <c:lblOffset val="100"/>
        <c:noMultiLvlLbl val="0"/>
      </c:catAx>
      <c:valAx>
        <c:axId val="42236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 smtClean="0"/>
                  <a:t>Zuckergehalt</a:t>
                </a:r>
                <a:r>
                  <a:rPr lang="de-DE" baseline="0" dirty="0" smtClean="0"/>
                  <a:t> (rel.)</a:t>
                </a:r>
                <a:endParaRPr lang="de-DE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236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Amino-N mmol/1000g (abs.) Kold.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BAC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500-4A0D-9C60-152F1AC89D42}"/>
              </c:ext>
            </c:extLst>
          </c:dPt>
          <c:dPt>
            <c:idx val="1"/>
            <c:invertIfNegative val="0"/>
            <c:bubble3D val="0"/>
            <c:spPr>
              <a:solidFill>
                <a:srgbClr val="4BAC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00-4A0D-9C60-152F1AC89D42}"/>
              </c:ext>
            </c:extLst>
          </c:dPt>
          <c:dPt>
            <c:idx val="2"/>
            <c:invertIfNegative val="0"/>
            <c:bubble3D val="0"/>
            <c:spPr>
              <a:solidFill>
                <a:srgbClr val="4BAC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500-4A0D-9C60-152F1AC89D42}"/>
              </c:ext>
            </c:extLst>
          </c:dPt>
          <c:dPt>
            <c:idx val="3"/>
            <c:invertIfNegative val="0"/>
            <c:bubble3D val="0"/>
            <c:spPr>
              <a:solidFill>
                <a:srgbClr val="4BAC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500-4A0D-9C60-152F1AC89D42}"/>
              </c:ext>
            </c:extLst>
          </c:dPt>
          <c:dPt>
            <c:idx val="4"/>
            <c:invertIfNegative val="0"/>
            <c:bubble3D val="0"/>
            <c:spPr>
              <a:solidFill>
                <a:srgbClr val="4BAC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500-4A0D-9C60-152F1AC89D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  <c:pt idx="5">
                  <c:v>50
Spät Nmin</c:v>
                </c:pt>
                <c:pt idx="6">
                  <c:v>breit</c:v>
                </c:pt>
                <c:pt idx="7">
                  <c:v>breit
+ 50 kgN/ha</c:v>
                </c:pt>
                <c:pt idx="8">
                  <c:v>UF 
mit Piadin</c:v>
                </c:pt>
                <c:pt idx="9">
                  <c:v>UF 
</c:v>
                </c:pt>
              </c:strCache>
            </c:strRef>
          </c:cat>
          <c:val>
            <c:numRef>
              <c:f>Tabelle1!$B$2:$B$11</c:f>
              <c:numCache>
                <c:formatCode>0.0</c:formatCode>
                <c:ptCount val="10"/>
                <c:pt idx="0">
                  <c:v>6.6550000000000002</c:v>
                </c:pt>
                <c:pt idx="1">
                  <c:v>7.4225000000000003</c:v>
                </c:pt>
                <c:pt idx="2">
                  <c:v>9.7100000000000009</c:v>
                </c:pt>
                <c:pt idx="3">
                  <c:v>12.225</c:v>
                </c:pt>
                <c:pt idx="4">
                  <c:v>16.002500000000001</c:v>
                </c:pt>
                <c:pt idx="5">
                  <c:v>7.16</c:v>
                </c:pt>
                <c:pt idx="6">
                  <c:v>7.22</c:v>
                </c:pt>
                <c:pt idx="7">
                  <c:v>7.6974999999999998</c:v>
                </c:pt>
                <c:pt idx="8">
                  <c:v>7.1174999999999997</c:v>
                </c:pt>
                <c:pt idx="9">
                  <c:v>7.99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00-4A0D-9C60-152F1AC89D4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Amino-N mmol/1000g (abs.) Höheim</c:v>
                </c:pt>
              </c:strCache>
            </c:strRef>
          </c:tx>
          <c:spPr>
            <a:solidFill>
              <a:srgbClr val="6D82A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D82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5500-4A0D-9C60-152F1AC89D42}"/>
              </c:ext>
            </c:extLst>
          </c:dPt>
          <c:dPt>
            <c:idx val="1"/>
            <c:invertIfNegative val="0"/>
            <c:bubble3D val="0"/>
            <c:spPr>
              <a:solidFill>
                <a:srgbClr val="6D82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500-4A0D-9C60-152F1AC89D42}"/>
              </c:ext>
            </c:extLst>
          </c:dPt>
          <c:dPt>
            <c:idx val="2"/>
            <c:invertIfNegative val="0"/>
            <c:bubble3D val="0"/>
            <c:spPr>
              <a:solidFill>
                <a:srgbClr val="6D82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500-4A0D-9C60-152F1AC89D42}"/>
              </c:ext>
            </c:extLst>
          </c:dPt>
          <c:dPt>
            <c:idx val="3"/>
            <c:invertIfNegative val="0"/>
            <c:bubble3D val="0"/>
            <c:spPr>
              <a:solidFill>
                <a:srgbClr val="6D82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500-4A0D-9C60-152F1AC89D42}"/>
              </c:ext>
            </c:extLst>
          </c:dPt>
          <c:dPt>
            <c:idx val="4"/>
            <c:invertIfNegative val="0"/>
            <c:bubble3D val="0"/>
            <c:spPr>
              <a:solidFill>
                <a:srgbClr val="6D82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500-4A0D-9C60-152F1AC89D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  <c:pt idx="5">
                  <c:v>50
Spät Nmin</c:v>
                </c:pt>
                <c:pt idx="6">
                  <c:v>breit</c:v>
                </c:pt>
                <c:pt idx="7">
                  <c:v>breit
+ 50 kgN/ha</c:v>
                </c:pt>
                <c:pt idx="8">
                  <c:v>UF 
mit Piadin</c:v>
                </c:pt>
                <c:pt idx="9">
                  <c:v>UF 
</c:v>
                </c:pt>
              </c:strCache>
            </c:strRef>
          </c:cat>
          <c:val>
            <c:numRef>
              <c:f>Tabelle1!$C$2:$C$11</c:f>
              <c:numCache>
                <c:formatCode>0.0</c:formatCode>
                <c:ptCount val="10"/>
                <c:pt idx="0">
                  <c:v>6.96</c:v>
                </c:pt>
                <c:pt idx="1">
                  <c:v>8.08</c:v>
                </c:pt>
                <c:pt idx="2">
                  <c:v>8.6274999999999995</c:v>
                </c:pt>
                <c:pt idx="3">
                  <c:v>10.414999999999999</c:v>
                </c:pt>
                <c:pt idx="4">
                  <c:v>13.282500000000001</c:v>
                </c:pt>
                <c:pt idx="5">
                  <c:v>8.2050000000000001</c:v>
                </c:pt>
                <c:pt idx="6">
                  <c:v>6.8975</c:v>
                </c:pt>
                <c:pt idx="7">
                  <c:v>7.0350000000000001</c:v>
                </c:pt>
                <c:pt idx="8">
                  <c:v>7.9850000000000003</c:v>
                </c:pt>
                <c:pt idx="9">
                  <c:v>7.4375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00-4A0D-9C60-152F1AC89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7071656"/>
        <c:axId val="409845352"/>
      </c:barChart>
      <c:catAx>
        <c:axId val="407071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9845352"/>
        <c:crosses val="autoZero"/>
        <c:auto val="1"/>
        <c:lblAlgn val="ctr"/>
        <c:lblOffset val="100"/>
        <c:noMultiLvlLbl val="0"/>
      </c:catAx>
      <c:valAx>
        <c:axId val="409845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000" dirty="0" err="1" smtClean="0"/>
                  <a:t>Amino</a:t>
                </a:r>
                <a:r>
                  <a:rPr lang="de-DE" sz="1000" dirty="0" smtClean="0"/>
                  <a:t>-N</a:t>
                </a:r>
                <a:r>
                  <a:rPr lang="de-DE" sz="1000" baseline="0" dirty="0" smtClean="0"/>
                  <a:t> (mmol/1000g Rübe)</a:t>
                </a:r>
                <a:endParaRPr lang="de-DE" sz="1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7071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717566759185208"/>
          <c:y val="4.056070334280697E-3"/>
          <c:w val="0.47098032586732858"/>
          <c:h val="5.7218706579649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146065518405946E-2"/>
          <c:y val="5.3859202714164549E-2"/>
          <c:w val="0.89866464032421478"/>
          <c:h val="0.72732527565733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zusammen!$H$4:$H$5</c:f>
              <c:strCache>
                <c:ptCount val="2"/>
                <c:pt idx="0">
                  <c:v>Zuckerertrag dt/ha (rel)</c:v>
                </c:pt>
                <c:pt idx="1">
                  <c:v>Kold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0F-46F6-B2F4-561E97552EAD}"/>
              </c:ext>
            </c:extLst>
          </c:dPt>
          <c:dPt>
            <c:idx val="6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0F-46F6-B2F4-561E97552EAD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0F-46F6-B2F4-561E97552EAD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0F-46F6-B2F4-561E97552EAD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10F-46F6-B2F4-561E97552E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zusammen!$B$6:$C$13</c:f>
              <c:multiLvlStrCache>
                <c:ptCount val="8"/>
                <c:lvl>
                  <c:pt idx="0">
                    <c:v>0</c:v>
                  </c:pt>
                  <c:pt idx="1">
                    <c:v>70</c:v>
                  </c:pt>
                  <c:pt idx="2">
                    <c:v>70</c:v>
                  </c:pt>
                  <c:pt idx="3">
                    <c:v>70</c:v>
                  </c:pt>
                  <c:pt idx="4">
                    <c:v>120</c:v>
                  </c:pt>
                  <c:pt idx="5">
                    <c:v>70</c:v>
                  </c:pt>
                  <c:pt idx="6">
                    <c:v>120</c:v>
                  </c:pt>
                  <c:pt idx="7">
                    <c:v>70</c:v>
                  </c:pt>
                </c:lvl>
                <c:lvl>
                  <c:pt idx="0">
                    <c:v>ungedüngt</c:v>
                  </c:pt>
                  <c:pt idx="1">
                    <c:v>min.
70 kg N/ha</c:v>
                  </c:pt>
                  <c:pt idx="2">
                    <c:v>Gärrest fl.,
breit</c:v>
                  </c:pt>
                  <c:pt idx="3">
                    <c:v>Schw-gülle
separiert</c:v>
                  </c:pt>
                  <c:pt idx="4">
                    <c:v>Schw-gülle sep., aufged.</c:v>
                  </c:pt>
                  <c:pt idx="5">
                    <c:v>Separierter Gärrest</c:v>
                  </c:pt>
                  <c:pt idx="6">
                    <c:v>sep. GR, aufged.</c:v>
                  </c:pt>
                  <c:pt idx="7">
                    <c:v>Pelletierter Gärrest</c:v>
                  </c:pt>
                </c:lvl>
              </c:multiLvlStrCache>
            </c:multiLvlStrRef>
          </c:cat>
          <c:val>
            <c:numRef>
              <c:f>zusammen!$H$6:$H$13</c:f>
              <c:numCache>
                <c:formatCode>0</c:formatCode>
                <c:ptCount val="8"/>
                <c:pt idx="0">
                  <c:v>85.421255500000001</c:v>
                </c:pt>
                <c:pt idx="1">
                  <c:v>100</c:v>
                </c:pt>
                <c:pt idx="2">
                  <c:v>94.961453700000007</c:v>
                </c:pt>
                <c:pt idx="3">
                  <c:v>95.594713600000006</c:v>
                </c:pt>
                <c:pt idx="4">
                  <c:v>100.86729</c:v>
                </c:pt>
                <c:pt idx="5">
                  <c:v>99.655837000000005</c:v>
                </c:pt>
                <c:pt idx="6">
                  <c:v>103.427863</c:v>
                </c:pt>
                <c:pt idx="7">
                  <c:v>96.145374399999994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10F-46F6-B2F4-561E97552EAD}"/>
            </c:ext>
          </c:extLst>
        </c:ser>
        <c:ser>
          <c:idx val="1"/>
          <c:order val="1"/>
          <c:tx>
            <c:strRef>
              <c:f>zusammen!$I$4:$I$5</c:f>
              <c:strCache>
                <c:ptCount val="2"/>
                <c:pt idx="0">
                  <c:v>Zuckerertrag dt/ha (rel)</c:v>
                </c:pt>
                <c:pt idx="1">
                  <c:v>Höheim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zusammen!$B$6:$C$13</c:f>
              <c:multiLvlStrCache>
                <c:ptCount val="8"/>
                <c:lvl>
                  <c:pt idx="0">
                    <c:v>0</c:v>
                  </c:pt>
                  <c:pt idx="1">
                    <c:v>70</c:v>
                  </c:pt>
                  <c:pt idx="2">
                    <c:v>70</c:v>
                  </c:pt>
                  <c:pt idx="3">
                    <c:v>70</c:v>
                  </c:pt>
                  <c:pt idx="4">
                    <c:v>120</c:v>
                  </c:pt>
                  <c:pt idx="5">
                    <c:v>70</c:v>
                  </c:pt>
                  <c:pt idx="6">
                    <c:v>120</c:v>
                  </c:pt>
                  <c:pt idx="7">
                    <c:v>70</c:v>
                  </c:pt>
                </c:lvl>
                <c:lvl>
                  <c:pt idx="0">
                    <c:v>ungedüngt</c:v>
                  </c:pt>
                  <c:pt idx="1">
                    <c:v>min.
70 kg N/ha</c:v>
                  </c:pt>
                  <c:pt idx="2">
                    <c:v>Gärrest fl.,
breit</c:v>
                  </c:pt>
                  <c:pt idx="3">
                    <c:v>Schw-gülle
separiert</c:v>
                  </c:pt>
                  <c:pt idx="4">
                    <c:v>Schw-gülle sep., aufged.</c:v>
                  </c:pt>
                  <c:pt idx="5">
                    <c:v>Separierter Gärrest</c:v>
                  </c:pt>
                  <c:pt idx="6">
                    <c:v>sep. GR, aufged.</c:v>
                  </c:pt>
                  <c:pt idx="7">
                    <c:v>Pelletierter Gärrest</c:v>
                  </c:pt>
                </c:lvl>
              </c:multiLvlStrCache>
            </c:multiLvlStrRef>
          </c:cat>
          <c:val>
            <c:numRef>
              <c:f>zusammen!$I$6:$I$13</c:f>
              <c:numCache>
                <c:formatCode>0</c:formatCode>
                <c:ptCount val="8"/>
                <c:pt idx="0">
                  <c:v>82.610966000000005</c:v>
                </c:pt>
                <c:pt idx="1">
                  <c:v>100</c:v>
                </c:pt>
                <c:pt idx="2">
                  <c:v>88.864229699999996</c:v>
                </c:pt>
                <c:pt idx="3">
                  <c:v>92.2584856</c:v>
                </c:pt>
                <c:pt idx="4">
                  <c:v>95.783289800000006</c:v>
                </c:pt>
                <c:pt idx="5">
                  <c:v>90.430809300000007</c:v>
                </c:pt>
                <c:pt idx="6">
                  <c:v>98.733681399999995</c:v>
                </c:pt>
                <c:pt idx="7">
                  <c:v>89.738903300000004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10F-46F6-B2F4-561E97552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121272"/>
        <c:axId val="370111760"/>
      </c:barChar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761492992"/>
        <c:axId val="761491024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zusammen!$W$4:$W$5</c15:sqref>
                        </c15:formulaRef>
                      </c:ext>
                    </c:extLst>
                    <c:strCache>
                      <c:ptCount val="2"/>
                      <c:pt idx="0">
                        <c:v>AminoN mmol/1000g (abs)</c:v>
                      </c:pt>
                      <c:pt idx="1">
                        <c:v>Kold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63500">
                      <a:solidFill>
                        <a:schemeClr val="accent6">
                          <a:lumMod val="75000"/>
                        </a:schemeClr>
                      </a:solidFill>
                    </a:ln>
                    <a:effectLst/>
                  </c:spPr>
                </c:marker>
                <c:xVal>
                  <c:multiLvlStrRef>
                    <c:extLst>
                      <c:ext uri="{02D57815-91ED-43cb-92C2-25804820EDAC}">
                        <c15:formulaRef>
                          <c15:sqref>zusammen!$B$6:$C$13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0</c:v>
                        </c:pt>
                        <c:pt idx="1">
                          <c:v>70</c:v>
                        </c:pt>
                        <c:pt idx="2">
                          <c:v>70</c:v>
                        </c:pt>
                        <c:pt idx="3">
                          <c:v>70</c:v>
                        </c:pt>
                        <c:pt idx="4">
                          <c:v>120</c:v>
                        </c:pt>
                        <c:pt idx="5">
                          <c:v>70</c:v>
                        </c:pt>
                        <c:pt idx="6">
                          <c:v>120</c:v>
                        </c:pt>
                        <c:pt idx="7">
                          <c:v>70</c:v>
                        </c:pt>
                      </c:lvl>
                      <c:lvl>
                        <c:pt idx="0">
                          <c:v>ungedüngt</c:v>
                        </c:pt>
                        <c:pt idx="1">
                          <c:v>min.
70 kg N/ha</c:v>
                        </c:pt>
                        <c:pt idx="2">
                          <c:v>Gärrest fl.,
breit</c:v>
                        </c:pt>
                        <c:pt idx="3">
                          <c:v>Schw-gülle
separiert</c:v>
                        </c:pt>
                        <c:pt idx="4">
                          <c:v>Schw-gülle sep., aufged.</c:v>
                        </c:pt>
                        <c:pt idx="5">
                          <c:v>Separierter Gärrest</c:v>
                        </c:pt>
                        <c:pt idx="6">
                          <c:v>sep. GR, aufged.</c:v>
                        </c:pt>
                        <c:pt idx="7">
                          <c:v>Pelletierter Gärrest</c:v>
                        </c:pt>
                      </c:lvl>
                    </c:multiLvlStrCache>
                  </c:multiLvlStrRef>
                </c:xVal>
                <c:yVal>
                  <c:numRef>
                    <c:extLst>
                      <c:ext uri="{02D57815-91ED-43cb-92C2-25804820EDAC}">
                        <c15:formulaRef>
                          <c15:sqref>zusammen!$W$6:$W$13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6.415</c:v>
                      </c:pt>
                      <c:pt idx="1">
                        <c:v>8.2925000000000004</c:v>
                      </c:pt>
                      <c:pt idx="2">
                        <c:v>6.3825000000000003</c:v>
                      </c:pt>
                      <c:pt idx="3">
                        <c:v>6.9950000000000001</c:v>
                      </c:pt>
                      <c:pt idx="4">
                        <c:v>8.1374999999999993</c:v>
                      </c:pt>
                      <c:pt idx="5">
                        <c:v>6.8150000000000004</c:v>
                      </c:pt>
                      <c:pt idx="6">
                        <c:v>8.4075000000000006</c:v>
                      </c:pt>
                      <c:pt idx="7">
                        <c:v>7.2549999999999999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C-310F-46F6-B2F4-561E97552EAD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zusammen!$X$4:$X$5</c15:sqref>
                        </c15:formulaRef>
                      </c:ext>
                    </c:extLst>
                    <c:strCache>
                      <c:ptCount val="2"/>
                      <c:pt idx="0">
                        <c:v>AminoN mmol/1000g (abs)</c:v>
                      </c:pt>
                      <c:pt idx="1">
                        <c:v>Höheim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63500">
                      <a:solidFill>
                        <a:schemeClr val="accent2">
                          <a:lumMod val="75000"/>
                        </a:schemeClr>
                      </a:solidFill>
                    </a:ln>
                    <a:effectLst/>
                  </c:spPr>
                </c:marker>
                <c:xVal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zusammen!$B$6:$C$13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0</c:v>
                        </c:pt>
                        <c:pt idx="1">
                          <c:v>70</c:v>
                        </c:pt>
                        <c:pt idx="2">
                          <c:v>70</c:v>
                        </c:pt>
                        <c:pt idx="3">
                          <c:v>70</c:v>
                        </c:pt>
                        <c:pt idx="4">
                          <c:v>120</c:v>
                        </c:pt>
                        <c:pt idx="5">
                          <c:v>70</c:v>
                        </c:pt>
                        <c:pt idx="6">
                          <c:v>120</c:v>
                        </c:pt>
                        <c:pt idx="7">
                          <c:v>70</c:v>
                        </c:pt>
                      </c:lvl>
                      <c:lvl>
                        <c:pt idx="0">
                          <c:v>ungedüngt</c:v>
                        </c:pt>
                        <c:pt idx="1">
                          <c:v>min.
70 kg N/ha</c:v>
                        </c:pt>
                        <c:pt idx="2">
                          <c:v>Gärrest fl.,
breit</c:v>
                        </c:pt>
                        <c:pt idx="3">
                          <c:v>Schw-gülle
separiert</c:v>
                        </c:pt>
                        <c:pt idx="4">
                          <c:v>Schw-gülle sep., aufged.</c:v>
                        </c:pt>
                        <c:pt idx="5">
                          <c:v>Separierter Gärrest</c:v>
                        </c:pt>
                        <c:pt idx="6">
                          <c:v>sep. GR, aufged.</c:v>
                        </c:pt>
                        <c:pt idx="7">
                          <c:v>Pelletierter Gärrest</c:v>
                        </c:pt>
                      </c:lvl>
                    </c:multiLvlStrCache>
                  </c:multiLvl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zusammen!$X$6:$X$13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7.2450000000000001</c:v>
                      </c:pt>
                      <c:pt idx="1">
                        <c:v>7.7725</c:v>
                      </c:pt>
                      <c:pt idx="2">
                        <c:v>7.2675000000000001</c:v>
                      </c:pt>
                      <c:pt idx="3">
                        <c:v>7.8724999999999996</c:v>
                      </c:pt>
                      <c:pt idx="4">
                        <c:v>8.7449999999999992</c:v>
                      </c:pt>
                      <c:pt idx="5">
                        <c:v>7.48</c:v>
                      </c:pt>
                      <c:pt idx="6">
                        <c:v>8.0649999999999995</c:v>
                      </c:pt>
                      <c:pt idx="7">
                        <c:v>7.3425000000000002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310F-46F6-B2F4-561E97552EAD}"/>
                  </c:ext>
                </c:extLst>
              </c15:ser>
            </c15:filteredScatterSeries>
          </c:ext>
        </c:extLst>
      </c:scatterChart>
      <c:catAx>
        <c:axId val="370121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dirty="0"/>
                  <a:t>N-Düngung</a:t>
                </a:r>
              </a:p>
            </c:rich>
          </c:tx>
          <c:layout>
            <c:manualLayout>
              <c:xMode val="edge"/>
              <c:yMode val="edge"/>
              <c:x val="1.1245103005741301E-2"/>
              <c:y val="0.786748303647158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0111760"/>
        <c:crosses val="autoZero"/>
        <c:auto val="1"/>
        <c:lblAlgn val="ctr"/>
        <c:lblOffset val="100"/>
        <c:noMultiLvlLbl val="0"/>
      </c:catAx>
      <c:valAx>
        <c:axId val="37011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dirty="0"/>
                  <a:t>Zuckerertrag </a:t>
                </a:r>
                <a:r>
                  <a:rPr lang="de-DE" dirty="0" smtClean="0"/>
                  <a:t> </a:t>
                </a:r>
                <a:r>
                  <a:rPr lang="de-DE" dirty="0"/>
                  <a:t>(rel.)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0121272"/>
        <c:crosses val="autoZero"/>
        <c:crossBetween val="between"/>
      </c:valAx>
      <c:valAx>
        <c:axId val="761491024"/>
        <c:scaling>
          <c:orientation val="minMax"/>
        </c:scaling>
        <c:delete val="1"/>
        <c:axPos val="r"/>
        <c:numFmt formatCode="0" sourceLinked="0"/>
        <c:majorTickMark val="out"/>
        <c:minorTickMark val="none"/>
        <c:tickLblPos val="nextTo"/>
        <c:crossAx val="761492992"/>
        <c:crosses val="max"/>
        <c:crossBetween val="midCat"/>
      </c:valAx>
      <c:valAx>
        <c:axId val="761492992"/>
        <c:scaling>
          <c:orientation val="minMax"/>
        </c:scaling>
        <c:delete val="1"/>
        <c:axPos val="t"/>
        <c:majorTickMark val="out"/>
        <c:minorTickMark val="none"/>
        <c:tickLblPos val="nextTo"/>
        <c:crossAx val="761491024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'[Diagramm 2 in Microsoft PowerPoint]zusammen'!$W$4:$W$5</c:f>
              <c:strCache>
                <c:ptCount val="2"/>
                <c:pt idx="0">
                  <c:v>AminoN mmol/1000g (abs)</c:v>
                </c:pt>
                <c:pt idx="1">
                  <c:v>Kold</c:v>
                </c:pt>
              </c:strCache>
            </c:strRef>
          </c:tx>
          <c:spPr>
            <a:solidFill>
              <a:srgbClr val="4BACC6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'[Diagramm 2 in Microsoft PowerPoint]zusammen'!$B$6:$C$13</c:f>
              <c:multiLvlStrCache>
                <c:ptCount val="8"/>
                <c:lvl>
                  <c:pt idx="0">
                    <c:v>0</c:v>
                  </c:pt>
                  <c:pt idx="1">
                    <c:v>70</c:v>
                  </c:pt>
                  <c:pt idx="2">
                    <c:v>70</c:v>
                  </c:pt>
                  <c:pt idx="3">
                    <c:v>70</c:v>
                  </c:pt>
                  <c:pt idx="4">
                    <c:v>120</c:v>
                  </c:pt>
                  <c:pt idx="5">
                    <c:v>70</c:v>
                  </c:pt>
                  <c:pt idx="6">
                    <c:v>120</c:v>
                  </c:pt>
                  <c:pt idx="7">
                    <c:v>120</c:v>
                  </c:pt>
                </c:lvl>
                <c:lvl>
                  <c:pt idx="0">
                    <c:v>ungedüngt</c:v>
                  </c:pt>
                  <c:pt idx="1">
                    <c:v>min.
70 kg N/ha</c:v>
                  </c:pt>
                  <c:pt idx="2">
                    <c:v>Gärrest fl.,
breit</c:v>
                  </c:pt>
                  <c:pt idx="3">
                    <c:v>Schw-gülle
separiert</c:v>
                  </c:pt>
                  <c:pt idx="4">
                    <c:v>Schw-gülle sep., aufged.</c:v>
                  </c:pt>
                  <c:pt idx="5">
                    <c:v>Separierter Gärrest</c:v>
                  </c:pt>
                  <c:pt idx="6">
                    <c:v>sep. GR, aufged.</c:v>
                  </c:pt>
                  <c:pt idx="7">
                    <c:v>Pelletierter Gärrest</c:v>
                  </c:pt>
                </c:lvl>
              </c:multiLvlStrCache>
            </c:multiLvlStrRef>
          </c:cat>
          <c:val>
            <c:numRef>
              <c:f>'[Diagramm 2 in Microsoft PowerPoint]zusammen'!$W$6:$W$13</c:f>
              <c:numCache>
                <c:formatCode>0.0</c:formatCode>
                <c:ptCount val="8"/>
                <c:pt idx="0">
                  <c:v>6.415</c:v>
                </c:pt>
                <c:pt idx="1">
                  <c:v>8.2925000000000004</c:v>
                </c:pt>
                <c:pt idx="2">
                  <c:v>6.3825000000000003</c:v>
                </c:pt>
                <c:pt idx="3">
                  <c:v>6.9950000000000001</c:v>
                </c:pt>
                <c:pt idx="4">
                  <c:v>8.1374999999999993</c:v>
                </c:pt>
                <c:pt idx="5">
                  <c:v>6.8150000000000004</c:v>
                </c:pt>
                <c:pt idx="6">
                  <c:v>8.4075000000000006</c:v>
                </c:pt>
                <c:pt idx="7">
                  <c:v>7.2549999999999999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E-4133-9CEB-58B63D2DCE9A}"/>
            </c:ext>
          </c:extLst>
        </c:ser>
        <c:ser>
          <c:idx val="3"/>
          <c:order val="3"/>
          <c:tx>
            <c:strRef>
              <c:f>'[Diagramm 2 in Microsoft PowerPoint]zusammen'!$X$4:$X$5</c:f>
              <c:strCache>
                <c:ptCount val="2"/>
                <c:pt idx="0">
                  <c:v>AminoN mmol/1000g (abs)</c:v>
                </c:pt>
                <c:pt idx="1">
                  <c:v>Höheim</c:v>
                </c:pt>
              </c:strCache>
            </c:strRef>
          </c:tx>
          <c:spPr>
            <a:solidFill>
              <a:srgbClr val="6D82A5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'[Diagramm 2 in Microsoft PowerPoint]zusammen'!$B$6:$C$13</c:f>
              <c:multiLvlStrCache>
                <c:ptCount val="8"/>
                <c:lvl>
                  <c:pt idx="0">
                    <c:v>0</c:v>
                  </c:pt>
                  <c:pt idx="1">
                    <c:v>70</c:v>
                  </c:pt>
                  <c:pt idx="2">
                    <c:v>70</c:v>
                  </c:pt>
                  <c:pt idx="3">
                    <c:v>70</c:v>
                  </c:pt>
                  <c:pt idx="4">
                    <c:v>120</c:v>
                  </c:pt>
                  <c:pt idx="5">
                    <c:v>70</c:v>
                  </c:pt>
                  <c:pt idx="6">
                    <c:v>120</c:v>
                  </c:pt>
                  <c:pt idx="7">
                    <c:v>120</c:v>
                  </c:pt>
                </c:lvl>
                <c:lvl>
                  <c:pt idx="0">
                    <c:v>ungedüngt</c:v>
                  </c:pt>
                  <c:pt idx="1">
                    <c:v>min.
70 kg N/ha</c:v>
                  </c:pt>
                  <c:pt idx="2">
                    <c:v>Gärrest fl.,
breit</c:v>
                  </c:pt>
                  <c:pt idx="3">
                    <c:v>Schw-gülle
separiert</c:v>
                  </c:pt>
                  <c:pt idx="4">
                    <c:v>Schw-gülle sep., aufged.</c:v>
                  </c:pt>
                  <c:pt idx="5">
                    <c:v>Separierter Gärrest</c:v>
                  </c:pt>
                  <c:pt idx="6">
                    <c:v>sep. GR, aufged.</c:v>
                  </c:pt>
                  <c:pt idx="7">
                    <c:v>Pelletierter Gärrest</c:v>
                  </c:pt>
                </c:lvl>
              </c:multiLvlStrCache>
            </c:multiLvlStrRef>
          </c:cat>
          <c:val>
            <c:numRef>
              <c:f>'[Diagramm 2 in Microsoft PowerPoint]zusammen'!$X$6:$X$13</c:f>
              <c:numCache>
                <c:formatCode>0.0</c:formatCode>
                <c:ptCount val="8"/>
                <c:pt idx="0">
                  <c:v>7.2450000000000001</c:v>
                </c:pt>
                <c:pt idx="1">
                  <c:v>7.7725</c:v>
                </c:pt>
                <c:pt idx="2">
                  <c:v>7.2675000000000001</c:v>
                </c:pt>
                <c:pt idx="3">
                  <c:v>7.8724999999999996</c:v>
                </c:pt>
                <c:pt idx="4">
                  <c:v>8.7449999999999992</c:v>
                </c:pt>
                <c:pt idx="5">
                  <c:v>7.48</c:v>
                </c:pt>
                <c:pt idx="6">
                  <c:v>8.0649999999999995</c:v>
                </c:pt>
                <c:pt idx="7">
                  <c:v>7.3425000000000002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4E-4133-9CEB-58B63D2DC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121272"/>
        <c:axId val="3701117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'[Diagramm 2 in Microsoft PowerPoint]zusammen'!$H$4:$H$5</c15:sqref>
                        </c15:formulaRef>
                      </c:ext>
                    </c:extLst>
                    <c:strCache>
                      <c:ptCount val="2"/>
                      <c:pt idx="0">
                        <c:v>Zuckerertrag dt/ha (rel)</c:v>
                      </c:pt>
                      <c:pt idx="1">
                        <c:v>Kold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3-5D4E-4133-9CEB-58B63D2DCE9A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5-5D4E-4133-9CEB-58B63D2DCE9A}"/>
                    </c:ext>
                  </c:extLst>
                </c:dPt>
                <c:dPt>
                  <c:idx val="7"/>
                  <c:invertIfNegative val="0"/>
                  <c:bubble3D val="0"/>
                  <c:spPr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7-5D4E-4133-9CEB-58B63D2DCE9A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9-5D4E-4133-9CEB-58B63D2DCE9A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B-5D4E-4133-9CEB-58B63D2DCE9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'[Diagramm 2 in Microsoft PowerPoint]zusammen'!$B$6:$C$13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0</c:v>
                        </c:pt>
                        <c:pt idx="1">
                          <c:v>70</c:v>
                        </c:pt>
                        <c:pt idx="2">
                          <c:v>70</c:v>
                        </c:pt>
                        <c:pt idx="3">
                          <c:v>70</c:v>
                        </c:pt>
                        <c:pt idx="4">
                          <c:v>120</c:v>
                        </c:pt>
                        <c:pt idx="5">
                          <c:v>70</c:v>
                        </c:pt>
                        <c:pt idx="6">
                          <c:v>120</c:v>
                        </c:pt>
                        <c:pt idx="7">
                          <c:v>120</c:v>
                        </c:pt>
                      </c:lvl>
                      <c:lvl>
                        <c:pt idx="0">
                          <c:v>ungedüngt</c:v>
                        </c:pt>
                        <c:pt idx="1">
                          <c:v>min.
70 kg N/ha</c:v>
                        </c:pt>
                        <c:pt idx="2">
                          <c:v>Gärrest fl.,
breit</c:v>
                        </c:pt>
                        <c:pt idx="3">
                          <c:v>Schw-gülle
separiert</c:v>
                        </c:pt>
                        <c:pt idx="4">
                          <c:v>Schw-gülle sep., aufged.</c:v>
                        </c:pt>
                        <c:pt idx="5">
                          <c:v>Separierter Gärrest</c:v>
                        </c:pt>
                        <c:pt idx="6">
                          <c:v>sep. GR, aufged.</c:v>
                        </c:pt>
                        <c:pt idx="7">
                          <c:v>Pelletierter Gärrest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'[Diagramm 2 in Microsoft PowerPoint]zusammen'!$H$6:$H$13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85.421255500000001</c:v>
                      </c:pt>
                      <c:pt idx="1">
                        <c:v>100</c:v>
                      </c:pt>
                      <c:pt idx="2">
                        <c:v>94.961453700000007</c:v>
                      </c:pt>
                      <c:pt idx="3">
                        <c:v>95.594713600000006</c:v>
                      </c:pt>
                      <c:pt idx="4">
                        <c:v>100.86729</c:v>
                      </c:pt>
                      <c:pt idx="5">
                        <c:v>99.655837000000005</c:v>
                      </c:pt>
                      <c:pt idx="6">
                        <c:v>103.427863</c:v>
                      </c:pt>
                      <c:pt idx="7">
                        <c:v>96.145374399999994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C-5D4E-4133-9CEB-58B63D2DCE9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'[Diagramm 2 in Microsoft PowerPoint]zusammen'!$I$4:$I$5</c15:sqref>
                        </c15:formulaRef>
                      </c:ext>
                    </c:extLst>
                    <c:strCache>
                      <c:ptCount val="2"/>
                      <c:pt idx="0">
                        <c:v>Zuckerertrag dt/ha (rel)</c:v>
                      </c:pt>
                      <c:pt idx="1">
                        <c:v>Höheim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'[Diagramm 2 in Microsoft PowerPoint]zusammen'!$B$6:$C$13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0</c:v>
                        </c:pt>
                        <c:pt idx="1">
                          <c:v>70</c:v>
                        </c:pt>
                        <c:pt idx="2">
                          <c:v>70</c:v>
                        </c:pt>
                        <c:pt idx="3">
                          <c:v>70</c:v>
                        </c:pt>
                        <c:pt idx="4">
                          <c:v>120</c:v>
                        </c:pt>
                        <c:pt idx="5">
                          <c:v>70</c:v>
                        </c:pt>
                        <c:pt idx="6">
                          <c:v>120</c:v>
                        </c:pt>
                        <c:pt idx="7">
                          <c:v>120</c:v>
                        </c:pt>
                      </c:lvl>
                      <c:lvl>
                        <c:pt idx="0">
                          <c:v>ungedüngt</c:v>
                        </c:pt>
                        <c:pt idx="1">
                          <c:v>min.
70 kg N/ha</c:v>
                        </c:pt>
                        <c:pt idx="2">
                          <c:v>Gärrest fl.,
breit</c:v>
                        </c:pt>
                        <c:pt idx="3">
                          <c:v>Schw-gülle
separiert</c:v>
                        </c:pt>
                        <c:pt idx="4">
                          <c:v>Schw-gülle sep., aufged.</c:v>
                        </c:pt>
                        <c:pt idx="5">
                          <c:v>Separierter Gärrest</c:v>
                        </c:pt>
                        <c:pt idx="6">
                          <c:v>sep. GR, aufged.</c:v>
                        </c:pt>
                        <c:pt idx="7">
                          <c:v>Pelletierter Gärrest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'[Diagramm 2 in Microsoft PowerPoint]zusammen'!$I$6:$I$13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82.610966000000005</c:v>
                      </c:pt>
                      <c:pt idx="1">
                        <c:v>100</c:v>
                      </c:pt>
                      <c:pt idx="2">
                        <c:v>88.864229699999996</c:v>
                      </c:pt>
                      <c:pt idx="3">
                        <c:v>92.2584856</c:v>
                      </c:pt>
                      <c:pt idx="4">
                        <c:v>95.783289800000006</c:v>
                      </c:pt>
                      <c:pt idx="5">
                        <c:v>90.430809300000007</c:v>
                      </c:pt>
                      <c:pt idx="6">
                        <c:v>98.733681399999995</c:v>
                      </c:pt>
                      <c:pt idx="7">
                        <c:v>89.738903300000004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5D4E-4133-9CEB-58B63D2DCE9A}"/>
                  </c:ext>
                </c:extLst>
              </c15:ser>
            </c15:filteredBarSeries>
          </c:ext>
        </c:extLst>
      </c:barChart>
      <c:catAx>
        <c:axId val="370121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dirty="0"/>
                  <a:t>N-Düngung</a:t>
                </a:r>
              </a:p>
            </c:rich>
          </c:tx>
          <c:layout>
            <c:manualLayout>
              <c:xMode val="edge"/>
              <c:yMode val="edge"/>
              <c:x val="3.2296483116155247E-4"/>
              <c:y val="0.775024652227504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0111760"/>
        <c:crosses val="autoZero"/>
        <c:auto val="1"/>
        <c:lblAlgn val="ctr"/>
        <c:lblOffset val="100"/>
        <c:noMultiLvlLbl val="0"/>
      </c:catAx>
      <c:valAx>
        <c:axId val="37011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sz="1000" b="0" i="0" kern="1200" baseline="0" dirty="0" err="1" smtClean="0">
                    <a:solidFill>
                      <a:srgbClr val="595959"/>
                    </a:solidFill>
                    <a:effectLst/>
                  </a:rPr>
                  <a:t>Amino</a:t>
                </a:r>
                <a:r>
                  <a:rPr lang="de-DE" sz="1000" b="0" i="0" kern="1200" baseline="0" dirty="0" smtClean="0">
                    <a:solidFill>
                      <a:srgbClr val="595959"/>
                    </a:solidFill>
                    <a:effectLst/>
                  </a:rPr>
                  <a:t>-N (mmol/1000g Rübe)</a:t>
                </a:r>
                <a:endParaRPr lang="de-DE" dirty="0" smtClean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0121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43274278215221E-2"/>
          <c:y val="3.5024786440295733E-2"/>
          <c:w val="0.92496505905511806"/>
          <c:h val="0.6151812904867992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Koldingen</c:v>
                </c:pt>
              </c:strCache>
            </c:strRef>
          </c:tx>
          <c:spPr>
            <a:solidFill>
              <a:srgbClr val="FDC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Tabelle1!$A$2:$B$11</c:f>
              <c:multiLvlStrCache>
                <c:ptCount val="8"/>
                <c:lvl>
                  <c:pt idx="0">
                    <c:v>0</c:v>
                  </c:pt>
                  <c:pt idx="1">
                    <c:v>70</c:v>
                  </c:pt>
                  <c:pt idx="2">
                    <c:v>70</c:v>
                  </c:pt>
                  <c:pt idx="3">
                    <c:v>70</c:v>
                  </c:pt>
                  <c:pt idx="4">
                    <c:v>120</c:v>
                  </c:pt>
                  <c:pt idx="5">
                    <c:v>70</c:v>
                  </c:pt>
                  <c:pt idx="6">
                    <c:v>120</c:v>
                  </c:pt>
                  <c:pt idx="7">
                    <c:v>70</c:v>
                  </c:pt>
                </c:lvl>
                <c:lvl>
                  <c:pt idx="0">
                    <c:v>ungedüngt</c:v>
                  </c:pt>
                  <c:pt idx="1">
                    <c:v>min.
70 kg N/ha</c:v>
                  </c:pt>
                  <c:pt idx="2">
                    <c:v>Gärrest fl.,
breit</c:v>
                  </c:pt>
                  <c:pt idx="3">
                    <c:v>Schw-gülle
separiert</c:v>
                  </c:pt>
                  <c:pt idx="4">
                    <c:v>Schw-gülle sep., aufged.</c:v>
                  </c:pt>
                  <c:pt idx="5">
                    <c:v>Separierter Gärrest</c:v>
                  </c:pt>
                  <c:pt idx="6">
                    <c:v>sep. GR, aufged.</c:v>
                  </c:pt>
                  <c:pt idx="7">
                    <c:v>Pelletierter Gärrest</c:v>
                  </c:pt>
                </c:lvl>
              </c:multiLvlStrCache>
            </c:multiLvlStrRef>
          </c:cat>
          <c:val>
            <c:numRef>
              <c:f>Tabelle1!$C$2:$C$11</c:f>
              <c:numCache>
                <c:formatCode>0</c:formatCode>
                <c:ptCount val="8"/>
                <c:pt idx="0">
                  <c:v>100.75412799999999</c:v>
                </c:pt>
                <c:pt idx="1">
                  <c:v>100</c:v>
                </c:pt>
                <c:pt idx="2">
                  <c:v>100.27304599999999</c:v>
                </c:pt>
                <c:pt idx="3">
                  <c:v>100.208035</c:v>
                </c:pt>
                <c:pt idx="4">
                  <c:v>100.065011</c:v>
                </c:pt>
                <c:pt idx="5">
                  <c:v>100.637108</c:v>
                </c:pt>
                <c:pt idx="6">
                  <c:v>100.31205300000001</c:v>
                </c:pt>
                <c:pt idx="7">
                  <c:v>99.219867300000004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21-482D-BEE0-0FA5C7442F5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Höckelheim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Tabelle1!$A$2:$B$11</c:f>
              <c:multiLvlStrCache>
                <c:ptCount val="8"/>
                <c:lvl>
                  <c:pt idx="0">
                    <c:v>0</c:v>
                  </c:pt>
                  <c:pt idx="1">
                    <c:v>70</c:v>
                  </c:pt>
                  <c:pt idx="2">
                    <c:v>70</c:v>
                  </c:pt>
                  <c:pt idx="3">
                    <c:v>70</c:v>
                  </c:pt>
                  <c:pt idx="4">
                    <c:v>120</c:v>
                  </c:pt>
                  <c:pt idx="5">
                    <c:v>70</c:v>
                  </c:pt>
                  <c:pt idx="6">
                    <c:v>120</c:v>
                  </c:pt>
                  <c:pt idx="7">
                    <c:v>70</c:v>
                  </c:pt>
                </c:lvl>
                <c:lvl>
                  <c:pt idx="0">
                    <c:v>ungedüngt</c:v>
                  </c:pt>
                  <c:pt idx="1">
                    <c:v>min.
70 kg N/ha</c:v>
                  </c:pt>
                  <c:pt idx="2">
                    <c:v>Gärrest fl.,
breit</c:v>
                  </c:pt>
                  <c:pt idx="3">
                    <c:v>Schw-gülle
separiert</c:v>
                  </c:pt>
                  <c:pt idx="4">
                    <c:v>Schw-gülle sep., aufged.</c:v>
                  </c:pt>
                  <c:pt idx="5">
                    <c:v>Separierter Gärrest</c:v>
                  </c:pt>
                  <c:pt idx="6">
                    <c:v>sep. GR, aufged.</c:v>
                  </c:pt>
                  <c:pt idx="7">
                    <c:v>Pelletierter Gärrest</c:v>
                  </c:pt>
                </c:lvl>
              </c:multiLvlStrCache>
            </c:multiLvlStrRef>
          </c:cat>
          <c:val>
            <c:numRef>
              <c:f>Tabelle1!$D$2:$D$11</c:f>
              <c:numCache>
                <c:formatCode>0</c:formatCode>
                <c:ptCount val="8"/>
                <c:pt idx="0">
                  <c:v>99.893885100000006</c:v>
                </c:pt>
                <c:pt idx="1">
                  <c:v>100</c:v>
                </c:pt>
                <c:pt idx="2">
                  <c:v>100.450988</c:v>
                </c:pt>
                <c:pt idx="3">
                  <c:v>99.562276100000005</c:v>
                </c:pt>
                <c:pt idx="4">
                  <c:v>99.668391</c:v>
                </c:pt>
                <c:pt idx="5">
                  <c:v>99.734712799999997</c:v>
                </c:pt>
                <c:pt idx="6">
                  <c:v>100.039793</c:v>
                </c:pt>
                <c:pt idx="7">
                  <c:v>99.920413800000006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D5-4752-84C0-EDCB36F34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7809712"/>
        <c:axId val="4378110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Tabelle1!$B$1</c15:sqref>
                        </c15:formulaRef>
                      </c:ext>
                    </c:extLst>
                    <c:strCache>
                      <c:ptCount val="1"/>
                      <c:pt idx="0">
                        <c:v>Spalte1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Tabelle1!$A$2:$B$11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0</c:v>
                        </c:pt>
                        <c:pt idx="1">
                          <c:v>70</c:v>
                        </c:pt>
                        <c:pt idx="2">
                          <c:v>70</c:v>
                        </c:pt>
                        <c:pt idx="3">
                          <c:v>70</c:v>
                        </c:pt>
                        <c:pt idx="4">
                          <c:v>120</c:v>
                        </c:pt>
                        <c:pt idx="5">
                          <c:v>70</c:v>
                        </c:pt>
                        <c:pt idx="6">
                          <c:v>120</c:v>
                        </c:pt>
                        <c:pt idx="7">
                          <c:v>70</c:v>
                        </c:pt>
                      </c:lvl>
                      <c:lvl>
                        <c:pt idx="0">
                          <c:v>ungedüngt</c:v>
                        </c:pt>
                        <c:pt idx="1">
                          <c:v>min.
70 kg N/ha</c:v>
                        </c:pt>
                        <c:pt idx="2">
                          <c:v>Gärrest fl.,
breit</c:v>
                        </c:pt>
                        <c:pt idx="3">
                          <c:v>Schw-gülle
separiert</c:v>
                        </c:pt>
                        <c:pt idx="4">
                          <c:v>Schw-gülle sep., aufged.</c:v>
                        </c:pt>
                        <c:pt idx="5">
                          <c:v>Separierter Gärrest</c:v>
                        </c:pt>
                        <c:pt idx="6">
                          <c:v>sep. GR, aufged.</c:v>
                        </c:pt>
                        <c:pt idx="7">
                          <c:v>Pelletierter Gärrest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Tabelle1!$B$2:$B$11</c15:sqref>
                        </c15:formulaRef>
                      </c:ext>
                    </c:extLst>
                    <c:numCache>
                      <c:formatCode>@</c:formatCode>
                      <c:ptCount val="8"/>
                      <c:pt idx="0">
                        <c:v>0</c:v>
                      </c:pt>
                      <c:pt idx="1">
                        <c:v>70</c:v>
                      </c:pt>
                      <c:pt idx="2">
                        <c:v>70</c:v>
                      </c:pt>
                      <c:pt idx="3">
                        <c:v>70</c:v>
                      </c:pt>
                      <c:pt idx="4">
                        <c:v>0</c:v>
                      </c:pt>
                      <c:pt idx="5">
                        <c:v>70</c:v>
                      </c:pt>
                      <c:pt idx="6">
                        <c:v>0</c:v>
                      </c:pt>
                      <c:pt idx="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2F21-482D-BEE0-0FA5C7442F5A}"/>
                  </c:ext>
                </c:extLst>
              </c15:ser>
            </c15:filteredBarSeries>
          </c:ext>
        </c:extLst>
      </c:barChart>
      <c:catAx>
        <c:axId val="43780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7811024"/>
        <c:crosses val="autoZero"/>
        <c:auto val="1"/>
        <c:lblAlgn val="ctr"/>
        <c:lblOffset val="100"/>
        <c:noMultiLvlLbl val="0"/>
      </c:catAx>
      <c:valAx>
        <c:axId val="437811024"/>
        <c:scaling>
          <c:orientation val="minMax"/>
          <c:min val="9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 smtClean="0"/>
                  <a:t>Zuckergehalt</a:t>
                </a:r>
                <a:r>
                  <a:rPr lang="de-DE" baseline="0" dirty="0" smtClean="0"/>
                  <a:t> (rel.)</a:t>
                </a:r>
                <a:endParaRPr lang="de-DE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780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'494_Abb 1. bis 5. Termin'!$D$1</c:f>
              <c:strCache>
                <c:ptCount val="1"/>
                <c:pt idx="0">
                  <c:v>Nmin 0-30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'494_Abb 1. bis 5. Termin'!$A$2:$C$20</c:f>
              <c:multiLvlStrCache>
                <c:ptCount val="19"/>
                <c:lvl>
                  <c:pt idx="0">
                    <c:v>23.01.</c:v>
                  </c:pt>
                  <c:pt idx="1">
                    <c:v>25.02.</c:v>
                  </c:pt>
                  <c:pt idx="2">
                    <c:v>18.03.</c:v>
                  </c:pt>
                  <c:pt idx="3">
                    <c:v>12.05.</c:v>
                  </c:pt>
                  <c:pt idx="4">
                    <c:v>02.11.</c:v>
                  </c:pt>
                  <c:pt idx="5">
                    <c:v>23.01.</c:v>
                  </c:pt>
                  <c:pt idx="6">
                    <c:v>25.02.</c:v>
                  </c:pt>
                  <c:pt idx="7">
                    <c:v>18.03.</c:v>
                  </c:pt>
                  <c:pt idx="8">
                    <c:v>12.05.</c:v>
                  </c:pt>
                  <c:pt idx="9">
                    <c:v>02.11.</c:v>
                  </c:pt>
                  <c:pt idx="10">
                    <c:v>25.02.</c:v>
                  </c:pt>
                  <c:pt idx="11">
                    <c:v>18.03.</c:v>
                  </c:pt>
                  <c:pt idx="12">
                    <c:v>12.05.</c:v>
                  </c:pt>
                  <c:pt idx="13">
                    <c:v>02.11.</c:v>
                  </c:pt>
                  <c:pt idx="14">
                    <c:v>23.01.</c:v>
                  </c:pt>
                  <c:pt idx="15">
                    <c:v>25.02.</c:v>
                  </c:pt>
                  <c:pt idx="16">
                    <c:v>18.03.</c:v>
                  </c:pt>
                  <c:pt idx="17">
                    <c:v>12.05.</c:v>
                  </c:pt>
                  <c:pt idx="18">
                    <c:v>02.11.</c:v>
                  </c:pt>
                </c:lvl>
                <c:lvl>
                  <c:pt idx="0">
                    <c:v>Strohmulch</c:v>
                  </c:pt>
                  <c:pt idx="5">
                    <c:v>Umbruch
November</c:v>
                  </c:pt>
                  <c:pt idx="10">
                    <c:v>Umbruch Februar</c:v>
                  </c:pt>
                  <c:pt idx="14">
                    <c:v>Umbruch zur Rübensaat</c:v>
                  </c:pt>
                </c:lvl>
                <c:lvl>
                  <c:pt idx="5">
                    <c:v>Zwischenfrucht</c:v>
                  </c:pt>
                </c:lvl>
              </c:multiLvlStrCache>
            </c:multiLvlStrRef>
          </c:cat>
          <c:val>
            <c:numRef>
              <c:f>'494_Abb 1. bis 5. Termin'!$D$2:$D$20</c:f>
              <c:numCache>
                <c:formatCode>General</c:formatCode>
                <c:ptCount val="19"/>
                <c:pt idx="0">
                  <c:v>34</c:v>
                </c:pt>
                <c:pt idx="1">
                  <c:v>20</c:v>
                </c:pt>
                <c:pt idx="2">
                  <c:v>22</c:v>
                </c:pt>
                <c:pt idx="3">
                  <c:v>70</c:v>
                </c:pt>
                <c:pt idx="4">
                  <c:v>14</c:v>
                </c:pt>
                <c:pt idx="5">
                  <c:v>26</c:v>
                </c:pt>
                <c:pt idx="6">
                  <c:v>28</c:v>
                </c:pt>
                <c:pt idx="7">
                  <c:v>25</c:v>
                </c:pt>
                <c:pt idx="8">
                  <c:v>61</c:v>
                </c:pt>
                <c:pt idx="9">
                  <c:v>9</c:v>
                </c:pt>
                <c:pt idx="10">
                  <c:v>25</c:v>
                </c:pt>
                <c:pt idx="11">
                  <c:v>33</c:v>
                </c:pt>
                <c:pt idx="12">
                  <c:v>55</c:v>
                </c:pt>
                <c:pt idx="13">
                  <c:v>10</c:v>
                </c:pt>
                <c:pt idx="14">
                  <c:v>8</c:v>
                </c:pt>
                <c:pt idx="15">
                  <c:v>6</c:v>
                </c:pt>
                <c:pt idx="16">
                  <c:v>13</c:v>
                </c:pt>
                <c:pt idx="17">
                  <c:v>51</c:v>
                </c:pt>
                <c:pt idx="1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E3-470B-BAF2-12DD977DA53E}"/>
            </c:ext>
          </c:extLst>
        </c:ser>
        <c:ser>
          <c:idx val="1"/>
          <c:order val="1"/>
          <c:tx>
            <c:strRef>
              <c:f>'494_Abb 1. bis 5. Termin'!$E$1</c:f>
              <c:strCache>
                <c:ptCount val="1"/>
                <c:pt idx="0">
                  <c:v>Nmin 30-60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'494_Abb 1. bis 5. Termin'!$A$2:$C$20</c:f>
              <c:multiLvlStrCache>
                <c:ptCount val="19"/>
                <c:lvl>
                  <c:pt idx="0">
                    <c:v>23.01.</c:v>
                  </c:pt>
                  <c:pt idx="1">
                    <c:v>25.02.</c:v>
                  </c:pt>
                  <c:pt idx="2">
                    <c:v>18.03.</c:v>
                  </c:pt>
                  <c:pt idx="3">
                    <c:v>12.05.</c:v>
                  </c:pt>
                  <c:pt idx="4">
                    <c:v>02.11.</c:v>
                  </c:pt>
                  <c:pt idx="5">
                    <c:v>23.01.</c:v>
                  </c:pt>
                  <c:pt idx="6">
                    <c:v>25.02.</c:v>
                  </c:pt>
                  <c:pt idx="7">
                    <c:v>18.03.</c:v>
                  </c:pt>
                  <c:pt idx="8">
                    <c:v>12.05.</c:v>
                  </c:pt>
                  <c:pt idx="9">
                    <c:v>02.11.</c:v>
                  </c:pt>
                  <c:pt idx="10">
                    <c:v>25.02.</c:v>
                  </c:pt>
                  <c:pt idx="11">
                    <c:v>18.03.</c:v>
                  </c:pt>
                  <c:pt idx="12">
                    <c:v>12.05.</c:v>
                  </c:pt>
                  <c:pt idx="13">
                    <c:v>02.11.</c:v>
                  </c:pt>
                  <c:pt idx="14">
                    <c:v>23.01.</c:v>
                  </c:pt>
                  <c:pt idx="15">
                    <c:v>25.02.</c:v>
                  </c:pt>
                  <c:pt idx="16">
                    <c:v>18.03.</c:v>
                  </c:pt>
                  <c:pt idx="17">
                    <c:v>12.05.</c:v>
                  </c:pt>
                  <c:pt idx="18">
                    <c:v>02.11.</c:v>
                  </c:pt>
                </c:lvl>
                <c:lvl>
                  <c:pt idx="0">
                    <c:v>Strohmulch</c:v>
                  </c:pt>
                  <c:pt idx="5">
                    <c:v>Umbruch
November</c:v>
                  </c:pt>
                  <c:pt idx="10">
                    <c:v>Umbruch Februar</c:v>
                  </c:pt>
                  <c:pt idx="14">
                    <c:v>Umbruch zur Rübensaat</c:v>
                  </c:pt>
                </c:lvl>
                <c:lvl>
                  <c:pt idx="5">
                    <c:v>Zwischenfrucht</c:v>
                  </c:pt>
                </c:lvl>
              </c:multiLvlStrCache>
            </c:multiLvlStrRef>
          </c:cat>
          <c:val>
            <c:numRef>
              <c:f>'494_Abb 1. bis 5. Termin'!$E$2:$E$20</c:f>
              <c:numCache>
                <c:formatCode>General</c:formatCode>
                <c:ptCount val="19"/>
                <c:pt idx="0">
                  <c:v>40</c:v>
                </c:pt>
                <c:pt idx="1">
                  <c:v>43</c:v>
                </c:pt>
                <c:pt idx="2">
                  <c:v>30</c:v>
                </c:pt>
                <c:pt idx="3">
                  <c:v>59</c:v>
                </c:pt>
                <c:pt idx="4">
                  <c:v>7</c:v>
                </c:pt>
                <c:pt idx="5">
                  <c:v>16</c:v>
                </c:pt>
                <c:pt idx="6">
                  <c:v>26</c:v>
                </c:pt>
                <c:pt idx="7">
                  <c:v>33</c:v>
                </c:pt>
                <c:pt idx="8">
                  <c:v>53</c:v>
                </c:pt>
                <c:pt idx="9">
                  <c:v>5</c:v>
                </c:pt>
                <c:pt idx="10">
                  <c:v>10</c:v>
                </c:pt>
                <c:pt idx="11">
                  <c:v>24</c:v>
                </c:pt>
                <c:pt idx="12">
                  <c:v>39</c:v>
                </c:pt>
                <c:pt idx="13">
                  <c:v>5</c:v>
                </c:pt>
                <c:pt idx="14">
                  <c:v>6</c:v>
                </c:pt>
                <c:pt idx="15">
                  <c:v>5</c:v>
                </c:pt>
                <c:pt idx="16">
                  <c:v>8</c:v>
                </c:pt>
                <c:pt idx="17">
                  <c:v>24</c:v>
                </c:pt>
                <c:pt idx="1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E3-470B-BAF2-12DD977DA53E}"/>
            </c:ext>
          </c:extLst>
        </c:ser>
        <c:ser>
          <c:idx val="2"/>
          <c:order val="2"/>
          <c:tx>
            <c:strRef>
              <c:f>'494_Abb 1. bis 5. Termin'!$F$1</c:f>
              <c:strCache>
                <c:ptCount val="1"/>
                <c:pt idx="0">
                  <c:v>Nmin 60-90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'494_Abb 1. bis 5. Termin'!$A$2:$C$20</c:f>
              <c:multiLvlStrCache>
                <c:ptCount val="19"/>
                <c:lvl>
                  <c:pt idx="0">
                    <c:v>23.01.</c:v>
                  </c:pt>
                  <c:pt idx="1">
                    <c:v>25.02.</c:v>
                  </c:pt>
                  <c:pt idx="2">
                    <c:v>18.03.</c:v>
                  </c:pt>
                  <c:pt idx="3">
                    <c:v>12.05.</c:v>
                  </c:pt>
                  <c:pt idx="4">
                    <c:v>02.11.</c:v>
                  </c:pt>
                  <c:pt idx="5">
                    <c:v>23.01.</c:v>
                  </c:pt>
                  <c:pt idx="6">
                    <c:v>25.02.</c:v>
                  </c:pt>
                  <c:pt idx="7">
                    <c:v>18.03.</c:v>
                  </c:pt>
                  <c:pt idx="8">
                    <c:v>12.05.</c:v>
                  </c:pt>
                  <c:pt idx="9">
                    <c:v>02.11.</c:v>
                  </c:pt>
                  <c:pt idx="10">
                    <c:v>25.02.</c:v>
                  </c:pt>
                  <c:pt idx="11">
                    <c:v>18.03.</c:v>
                  </c:pt>
                  <c:pt idx="12">
                    <c:v>12.05.</c:v>
                  </c:pt>
                  <c:pt idx="13">
                    <c:v>02.11.</c:v>
                  </c:pt>
                  <c:pt idx="14">
                    <c:v>23.01.</c:v>
                  </c:pt>
                  <c:pt idx="15">
                    <c:v>25.02.</c:v>
                  </c:pt>
                  <c:pt idx="16">
                    <c:v>18.03.</c:v>
                  </c:pt>
                  <c:pt idx="17">
                    <c:v>12.05.</c:v>
                  </c:pt>
                  <c:pt idx="18">
                    <c:v>02.11.</c:v>
                  </c:pt>
                </c:lvl>
                <c:lvl>
                  <c:pt idx="0">
                    <c:v>Strohmulch</c:v>
                  </c:pt>
                  <c:pt idx="5">
                    <c:v>Umbruch
November</c:v>
                  </c:pt>
                  <c:pt idx="10">
                    <c:v>Umbruch Februar</c:v>
                  </c:pt>
                  <c:pt idx="14">
                    <c:v>Umbruch zur Rübensaat</c:v>
                  </c:pt>
                </c:lvl>
                <c:lvl>
                  <c:pt idx="5">
                    <c:v>Zwischenfrucht</c:v>
                  </c:pt>
                </c:lvl>
              </c:multiLvlStrCache>
            </c:multiLvlStrRef>
          </c:cat>
          <c:val>
            <c:numRef>
              <c:f>'494_Abb 1. bis 5. Termin'!$F$2:$F$20</c:f>
              <c:numCache>
                <c:formatCode>General</c:formatCode>
                <c:ptCount val="19"/>
                <c:pt idx="0">
                  <c:v>36</c:v>
                </c:pt>
                <c:pt idx="1">
                  <c:v>46</c:v>
                </c:pt>
                <c:pt idx="2">
                  <c:v>38</c:v>
                </c:pt>
                <c:pt idx="3">
                  <c:v>67</c:v>
                </c:pt>
                <c:pt idx="4">
                  <c:v>4</c:v>
                </c:pt>
                <c:pt idx="5">
                  <c:v>13</c:v>
                </c:pt>
                <c:pt idx="6">
                  <c:v>9</c:v>
                </c:pt>
                <c:pt idx="7">
                  <c:v>23</c:v>
                </c:pt>
                <c:pt idx="8">
                  <c:v>37</c:v>
                </c:pt>
                <c:pt idx="9">
                  <c:v>3</c:v>
                </c:pt>
                <c:pt idx="10">
                  <c:v>7</c:v>
                </c:pt>
                <c:pt idx="11">
                  <c:v>12</c:v>
                </c:pt>
                <c:pt idx="12">
                  <c:v>31</c:v>
                </c:pt>
                <c:pt idx="13">
                  <c:v>4</c:v>
                </c:pt>
                <c:pt idx="14">
                  <c:v>10</c:v>
                </c:pt>
                <c:pt idx="15">
                  <c:v>8</c:v>
                </c:pt>
                <c:pt idx="16">
                  <c:v>4</c:v>
                </c:pt>
                <c:pt idx="17">
                  <c:v>29</c:v>
                </c:pt>
                <c:pt idx="1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E3-470B-BAF2-12DD977DA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7301904"/>
        <c:axId val="627308792"/>
      </c:barChart>
      <c:barChart>
        <c:barDir val="col"/>
        <c:grouping val="stacked"/>
        <c:varyColors val="0"/>
        <c:ser>
          <c:idx val="3"/>
          <c:order val="3"/>
          <c:tx>
            <c:strRef>
              <c:f>'494_Abb 1. bis 5. Termin'!$G$1</c:f>
              <c:strCache>
                <c:ptCount val="1"/>
                <c:pt idx="0">
                  <c:v>Nmin 0-90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343263564135907E-3"/>
                  <c:y val="-0.208743749136621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7E3-470B-BAF2-12DD977DA53E}"/>
                </c:ext>
              </c:extLst>
            </c:dLbl>
            <c:dLbl>
              <c:idx val="1"/>
              <c:layout>
                <c:manualLayout>
                  <c:x val="2.068034015515938E-17"/>
                  <c:y val="-0.206490583413915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7E3-470B-BAF2-12DD977DA53E}"/>
                </c:ext>
              </c:extLst>
            </c:dLbl>
            <c:dLbl>
              <c:idx val="2"/>
              <c:layout>
                <c:manualLayout>
                  <c:x val="-4.1360680310318759E-17"/>
                  <c:y val="-0.1805590090712345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7E3-470B-BAF2-12DD977DA53E}"/>
                </c:ext>
              </c:extLst>
            </c:dLbl>
            <c:dLbl>
              <c:idx val="3"/>
              <c:layout>
                <c:manualLayout>
                  <c:x val="-4.1360680310318759E-17"/>
                  <c:y val="-0.34173578302712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7E3-470B-BAF2-12DD977DA53E}"/>
                </c:ext>
              </c:extLst>
            </c:dLbl>
            <c:dLbl>
              <c:idx val="4"/>
              <c:layout>
                <c:manualLayout>
                  <c:x val="0"/>
                  <c:y val="-5.97295338082739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7E3-470B-BAF2-12DD977DA53E}"/>
                </c:ext>
              </c:extLst>
            </c:dLbl>
            <c:dLbl>
              <c:idx val="5"/>
              <c:layout>
                <c:manualLayout>
                  <c:x val="-2.2560631697687537E-3"/>
                  <c:y val="-0.118371045724547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7E3-470B-BAF2-12DD977DA53E}"/>
                </c:ext>
              </c:extLst>
            </c:dLbl>
            <c:dLbl>
              <c:idx val="6"/>
              <c:layout>
                <c:manualLayout>
                  <c:x val="0"/>
                  <c:y val="-0.129678500713726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7E3-470B-BAF2-12DD977DA53E}"/>
                </c:ext>
              </c:extLst>
            </c:dLbl>
            <c:dLbl>
              <c:idx val="7"/>
              <c:layout>
                <c:manualLayout>
                  <c:x val="-1.7343263564135701E-3"/>
                  <c:y val="-0.15796528065570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7E3-470B-BAF2-12DD977DA53E}"/>
                </c:ext>
              </c:extLst>
            </c:dLbl>
            <c:dLbl>
              <c:idx val="8"/>
              <c:layout>
                <c:manualLayout>
                  <c:x val="4.5121263395374242E-3"/>
                  <c:y val="-0.267939218124050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7E3-470B-BAF2-12DD977DA53E}"/>
                </c:ext>
              </c:extLst>
            </c:dLbl>
            <c:dLbl>
              <c:idx val="9"/>
              <c:layout>
                <c:manualLayout>
                  <c:x val="-6.7432161444558292E-17"/>
                  <c:y val="-3.92294296546265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7E3-470B-BAF2-12DD977DA53E}"/>
                </c:ext>
              </c:extLst>
            </c:dLbl>
            <c:dLbl>
              <c:idx val="10"/>
              <c:layout>
                <c:manualLayout>
                  <c:x val="-4.5121263395375075E-3"/>
                  <c:y val="-9.42920292858129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7E3-470B-BAF2-12DD977DA53E}"/>
                </c:ext>
              </c:extLst>
            </c:dLbl>
            <c:dLbl>
              <c:idx val="11"/>
              <c:layout>
                <c:manualLayout>
                  <c:x val="-8.2721360620637518E-17"/>
                  <c:y val="-0.1418569784040152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7E3-470B-BAF2-12DD977DA53E}"/>
                </c:ext>
              </c:extLst>
            </c:dLbl>
            <c:dLbl>
              <c:idx val="12"/>
              <c:layout>
                <c:manualLayout>
                  <c:x val="2.2560631697686709E-3"/>
                  <c:y val="-0.21927153842611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7E3-470B-BAF2-12DD977DA53E}"/>
                </c:ext>
              </c:extLst>
            </c:dLbl>
            <c:dLbl>
              <c:idx val="13"/>
              <c:layout>
                <c:manualLayout>
                  <c:x val="0"/>
                  <c:y val="-4.91163604549430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7E3-470B-BAF2-12DD977DA53E}"/>
                </c:ext>
              </c:extLst>
            </c:dLbl>
            <c:dLbl>
              <c:idx val="14"/>
              <c:layout>
                <c:manualLayout>
                  <c:x val="-1.6544272124127504E-16"/>
                  <c:y val="-6.47490905742045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7E3-470B-BAF2-12DD977DA53E}"/>
                </c:ext>
              </c:extLst>
            </c:dLbl>
            <c:dLbl>
              <c:idx val="15"/>
              <c:layout>
                <c:manualLayout>
                  <c:x val="-1.6544272124127504E-16"/>
                  <c:y val="-5.45585486024772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7E3-470B-BAF2-12DD977DA53E}"/>
                </c:ext>
              </c:extLst>
            </c:dLbl>
            <c:dLbl>
              <c:idx val="16"/>
              <c:layout>
                <c:manualLayout>
                  <c:x val="0"/>
                  <c:y val="-6.75704747432886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7E3-470B-BAF2-12DD977DA53E}"/>
                </c:ext>
              </c:extLst>
            </c:dLbl>
            <c:dLbl>
              <c:idx val="17"/>
              <c:layout>
                <c:manualLayout>
                  <c:x val="0"/>
                  <c:y val="-0.1790632223603627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F7E3-470B-BAF2-12DD977DA53E}"/>
                </c:ext>
              </c:extLst>
            </c:dLbl>
            <c:dLbl>
              <c:idx val="18"/>
              <c:layout>
                <c:manualLayout>
                  <c:x val="0"/>
                  <c:y val="-5.65394325709286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F7E3-470B-BAF2-12DD977DA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'494_Abb 1. bis 5. Termin'!$A$2:$C$20</c:f>
              <c:multiLvlStrCache>
                <c:ptCount val="19"/>
                <c:lvl>
                  <c:pt idx="0">
                    <c:v>23.01.</c:v>
                  </c:pt>
                  <c:pt idx="1">
                    <c:v>25.02.</c:v>
                  </c:pt>
                  <c:pt idx="2">
                    <c:v>18.03.</c:v>
                  </c:pt>
                  <c:pt idx="3">
                    <c:v>12.05.</c:v>
                  </c:pt>
                  <c:pt idx="4">
                    <c:v>02.11.</c:v>
                  </c:pt>
                  <c:pt idx="5">
                    <c:v>23.01.</c:v>
                  </c:pt>
                  <c:pt idx="6">
                    <c:v>25.02.</c:v>
                  </c:pt>
                  <c:pt idx="7">
                    <c:v>18.03.</c:v>
                  </c:pt>
                  <c:pt idx="8">
                    <c:v>12.05.</c:v>
                  </c:pt>
                  <c:pt idx="9">
                    <c:v>02.11.</c:v>
                  </c:pt>
                  <c:pt idx="10">
                    <c:v>25.02.</c:v>
                  </c:pt>
                  <c:pt idx="11">
                    <c:v>18.03.</c:v>
                  </c:pt>
                  <c:pt idx="12">
                    <c:v>12.05.</c:v>
                  </c:pt>
                  <c:pt idx="13">
                    <c:v>02.11.</c:v>
                  </c:pt>
                  <c:pt idx="14">
                    <c:v>23.01.</c:v>
                  </c:pt>
                  <c:pt idx="15">
                    <c:v>25.02.</c:v>
                  </c:pt>
                  <c:pt idx="16">
                    <c:v>18.03.</c:v>
                  </c:pt>
                  <c:pt idx="17">
                    <c:v>12.05.</c:v>
                  </c:pt>
                  <c:pt idx="18">
                    <c:v>02.11.</c:v>
                  </c:pt>
                </c:lvl>
                <c:lvl>
                  <c:pt idx="0">
                    <c:v>Strohmulch</c:v>
                  </c:pt>
                  <c:pt idx="5">
                    <c:v>Umbruch
November</c:v>
                  </c:pt>
                  <c:pt idx="10">
                    <c:v>Umbruch Februar</c:v>
                  </c:pt>
                  <c:pt idx="14">
                    <c:v>Umbruch zur Rübensaat</c:v>
                  </c:pt>
                </c:lvl>
                <c:lvl>
                  <c:pt idx="5">
                    <c:v>Zwischenfrucht</c:v>
                  </c:pt>
                </c:lvl>
              </c:multiLvlStrCache>
            </c:multiLvlStrRef>
          </c:cat>
          <c:val>
            <c:numRef>
              <c:f>'494_Abb 1. bis 5. Termin'!$G$2:$G$20</c:f>
              <c:numCache>
                <c:formatCode>General</c:formatCode>
                <c:ptCount val="19"/>
                <c:pt idx="0">
                  <c:v>110</c:v>
                </c:pt>
                <c:pt idx="1">
                  <c:v>109</c:v>
                </c:pt>
                <c:pt idx="2">
                  <c:v>90</c:v>
                </c:pt>
                <c:pt idx="3">
                  <c:v>196</c:v>
                </c:pt>
                <c:pt idx="4">
                  <c:v>25</c:v>
                </c:pt>
                <c:pt idx="5">
                  <c:v>55</c:v>
                </c:pt>
                <c:pt idx="6">
                  <c:v>63</c:v>
                </c:pt>
                <c:pt idx="7">
                  <c:v>82</c:v>
                </c:pt>
                <c:pt idx="8">
                  <c:v>151</c:v>
                </c:pt>
                <c:pt idx="9">
                  <c:v>17</c:v>
                </c:pt>
                <c:pt idx="10">
                  <c:v>42</c:v>
                </c:pt>
                <c:pt idx="11">
                  <c:v>69</c:v>
                </c:pt>
                <c:pt idx="12">
                  <c:v>125</c:v>
                </c:pt>
                <c:pt idx="13">
                  <c:v>19</c:v>
                </c:pt>
                <c:pt idx="14">
                  <c:v>24</c:v>
                </c:pt>
                <c:pt idx="15">
                  <c:v>19</c:v>
                </c:pt>
                <c:pt idx="16">
                  <c:v>25</c:v>
                </c:pt>
                <c:pt idx="17">
                  <c:v>104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7E3-470B-BAF2-12DD977DA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633295520"/>
        <c:axId val="633297160"/>
      </c:barChart>
      <c:catAx>
        <c:axId val="62730190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27308792"/>
        <c:crosses val="autoZero"/>
        <c:auto val="1"/>
        <c:lblAlgn val="ctr"/>
        <c:lblOffset val="100"/>
        <c:noMultiLvlLbl val="0"/>
      </c:catAx>
      <c:valAx>
        <c:axId val="627308792"/>
        <c:scaling>
          <c:orientation val="maxMin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Nmin kg N/ha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27301904"/>
        <c:crosses val="autoZero"/>
        <c:crossBetween val="between"/>
      </c:valAx>
      <c:valAx>
        <c:axId val="633297160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633295520"/>
        <c:crosses val="max"/>
        <c:crossBetween val="between"/>
      </c:valAx>
      <c:catAx>
        <c:axId val="63329552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6332971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4A4FB-6E64-4B2F-B3F3-5B2838E983CB}" type="datetimeFigureOut">
              <a:rPr lang="de-DE" smtClean="0"/>
              <a:t>22.01.2021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732F8-F7C6-4132-909A-124A6B75B9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53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Dass die Variante </a:t>
            </a:r>
            <a:r>
              <a:rPr lang="de-DE" dirty="0" err="1" smtClean="0"/>
              <a:t>Gärrest</a:t>
            </a:r>
            <a:r>
              <a:rPr lang="de-DE" dirty="0" smtClean="0"/>
              <a:t> breit in </a:t>
            </a:r>
            <a:r>
              <a:rPr lang="de-DE" dirty="0" err="1" smtClean="0"/>
              <a:t>Höckelheim</a:t>
            </a:r>
            <a:r>
              <a:rPr lang="de-DE" dirty="0" smtClean="0"/>
              <a:t> so schlecht abschneidet, passt nicht zu den Ergebnissen der Vorjahre und lässt sich nicht erklären.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F4D-C206-4214-AE95-FCBE881E29A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52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Dass die Variante </a:t>
            </a:r>
            <a:r>
              <a:rPr lang="de-DE" dirty="0" err="1" smtClean="0"/>
              <a:t>Gärrest</a:t>
            </a:r>
            <a:r>
              <a:rPr lang="de-DE" dirty="0" smtClean="0"/>
              <a:t> breit in </a:t>
            </a:r>
            <a:r>
              <a:rPr lang="de-DE" dirty="0" err="1" smtClean="0"/>
              <a:t>Höckelheim</a:t>
            </a:r>
            <a:r>
              <a:rPr lang="de-DE" dirty="0" smtClean="0"/>
              <a:t> so schlecht abschneidet, passt nicht zu den Ergebnissen der Vorjahre und lässt sich nicht erklären.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F4D-C206-4214-AE95-FCBE881E29A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553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Dass die Variante </a:t>
            </a:r>
            <a:r>
              <a:rPr lang="de-DE" dirty="0" err="1" smtClean="0"/>
              <a:t>Gärrest</a:t>
            </a:r>
            <a:r>
              <a:rPr lang="de-DE" dirty="0" smtClean="0"/>
              <a:t> breit in </a:t>
            </a:r>
            <a:r>
              <a:rPr lang="de-DE" dirty="0" err="1" smtClean="0"/>
              <a:t>Höckelheim</a:t>
            </a:r>
            <a:r>
              <a:rPr lang="de-DE" dirty="0" smtClean="0"/>
              <a:t> so schlecht abschneidet, passt nicht zu den Ergebnissen der Vorjahre und lässt sich nicht erklären.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F4D-C206-4214-AE95-FCBE881E29A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88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019" y="166835"/>
            <a:ext cx="3131200" cy="1305559"/>
          </a:xfrm>
          <a:prstGeom prst="rect">
            <a:avLst/>
          </a:prstGeom>
        </p:spPr>
      </p:pic>
      <p:sp>
        <p:nvSpPr>
          <p:cNvPr id="6" name="Textfeld 5"/>
          <p:cNvSpPr txBox="1"/>
          <p:nvPr userDrawn="1"/>
        </p:nvSpPr>
        <p:spPr>
          <a:xfrm>
            <a:off x="3562447" y="280212"/>
            <a:ext cx="5132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spc="300" dirty="0" smtClean="0">
                <a:solidFill>
                  <a:srgbClr val="1B4367"/>
                </a:solidFill>
                <a:latin typeface="Trebuchet MS" panose="020B0603020202020204" pitchFamily="34" charset="0"/>
              </a:rPr>
              <a:t>ARGE      NORD</a:t>
            </a:r>
            <a:endParaRPr lang="de-DE" sz="4000" b="1" spc="300" dirty="0">
              <a:solidFill>
                <a:srgbClr val="1B4367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3448147" y="915137"/>
            <a:ext cx="5295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8E5C32"/>
                </a:solidFill>
                <a:latin typeface="Trebuchet MS" panose="020B0603020202020204" pitchFamily="34" charset="0"/>
              </a:rPr>
              <a:t>Expertise im</a:t>
            </a:r>
            <a:r>
              <a:rPr lang="de-DE" sz="2000" b="1" baseline="0" dirty="0" smtClean="0">
                <a:solidFill>
                  <a:srgbClr val="8E5C32"/>
                </a:solidFill>
                <a:latin typeface="Trebuchet MS" panose="020B0603020202020204" pitchFamily="34" charset="0"/>
              </a:rPr>
              <a:t>       </a:t>
            </a:r>
            <a:r>
              <a:rPr lang="de-DE" sz="2000" b="1" baseline="0" dirty="0" smtClean="0">
                <a:solidFill>
                  <a:srgbClr val="008D32"/>
                </a:solidFill>
                <a:latin typeface="Trebuchet MS" panose="020B0603020202020204" pitchFamily="34" charset="0"/>
              </a:rPr>
              <a:t>R</a:t>
            </a:r>
            <a:r>
              <a:rPr lang="de-DE" sz="2000" b="1" dirty="0" smtClean="0">
                <a:solidFill>
                  <a:srgbClr val="008D32"/>
                </a:solidFill>
                <a:latin typeface="Trebuchet MS" panose="020B0603020202020204" pitchFamily="34" charset="0"/>
              </a:rPr>
              <a:t>übenanbau</a:t>
            </a:r>
            <a:endParaRPr lang="de-DE" sz="2000" b="1" dirty="0">
              <a:solidFill>
                <a:srgbClr val="008D32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9980"/>
          <a:stretch/>
        </p:blipFill>
        <p:spPr>
          <a:xfrm>
            <a:off x="0" y="1490355"/>
            <a:ext cx="12192000" cy="4346089"/>
          </a:xfrm>
          <a:prstGeom prst="rect">
            <a:avLst/>
          </a:prstGeom>
        </p:spPr>
      </p:pic>
      <p:sp>
        <p:nvSpPr>
          <p:cNvPr id="10" name="Abgerundetes Rechteck 54"/>
          <p:cNvSpPr/>
          <p:nvPr userDrawn="1"/>
        </p:nvSpPr>
        <p:spPr>
          <a:xfrm>
            <a:off x="-1" y="2183801"/>
            <a:ext cx="6770595" cy="1592133"/>
          </a:xfrm>
          <a:custGeom>
            <a:avLst/>
            <a:gdLst>
              <a:gd name="connsiteX0" fmla="*/ 0 w 6411558"/>
              <a:gd name="connsiteY0" fmla="*/ 745177 h 1490354"/>
              <a:gd name="connsiteX1" fmla="*/ 745177 w 6411558"/>
              <a:gd name="connsiteY1" fmla="*/ 0 h 1490354"/>
              <a:gd name="connsiteX2" fmla="*/ 5666381 w 6411558"/>
              <a:gd name="connsiteY2" fmla="*/ 0 h 1490354"/>
              <a:gd name="connsiteX3" fmla="*/ 6411558 w 6411558"/>
              <a:gd name="connsiteY3" fmla="*/ 745177 h 1490354"/>
              <a:gd name="connsiteX4" fmla="*/ 6411558 w 6411558"/>
              <a:gd name="connsiteY4" fmla="*/ 745177 h 1490354"/>
              <a:gd name="connsiteX5" fmla="*/ 5666381 w 6411558"/>
              <a:gd name="connsiteY5" fmla="*/ 1490354 h 1490354"/>
              <a:gd name="connsiteX6" fmla="*/ 745177 w 6411558"/>
              <a:gd name="connsiteY6" fmla="*/ 1490354 h 1490354"/>
              <a:gd name="connsiteX7" fmla="*/ 0 w 6411558"/>
              <a:gd name="connsiteY7" fmla="*/ 745177 h 1490354"/>
              <a:gd name="connsiteX0" fmla="*/ 0 w 6411558"/>
              <a:gd name="connsiteY0" fmla="*/ 745177 h 1490354"/>
              <a:gd name="connsiteX1" fmla="*/ 745177 w 6411558"/>
              <a:gd name="connsiteY1" fmla="*/ 0 h 1490354"/>
              <a:gd name="connsiteX2" fmla="*/ 5666381 w 6411558"/>
              <a:gd name="connsiteY2" fmla="*/ 0 h 1490354"/>
              <a:gd name="connsiteX3" fmla="*/ 6411558 w 6411558"/>
              <a:gd name="connsiteY3" fmla="*/ 745177 h 1490354"/>
              <a:gd name="connsiteX4" fmla="*/ 6411558 w 6411558"/>
              <a:gd name="connsiteY4" fmla="*/ 745177 h 1490354"/>
              <a:gd name="connsiteX5" fmla="*/ 5666381 w 6411558"/>
              <a:gd name="connsiteY5" fmla="*/ 1490354 h 1490354"/>
              <a:gd name="connsiteX6" fmla="*/ 745177 w 6411558"/>
              <a:gd name="connsiteY6" fmla="*/ 1490354 h 1490354"/>
              <a:gd name="connsiteX7" fmla="*/ 0 w 6411558"/>
              <a:gd name="connsiteY7" fmla="*/ 745177 h 1490354"/>
              <a:gd name="connsiteX0" fmla="*/ 0 w 6411558"/>
              <a:gd name="connsiteY0" fmla="*/ 745177 h 1490354"/>
              <a:gd name="connsiteX1" fmla="*/ 745177 w 6411558"/>
              <a:gd name="connsiteY1" fmla="*/ 0 h 1490354"/>
              <a:gd name="connsiteX2" fmla="*/ 5666381 w 6411558"/>
              <a:gd name="connsiteY2" fmla="*/ 0 h 1490354"/>
              <a:gd name="connsiteX3" fmla="*/ 6411558 w 6411558"/>
              <a:gd name="connsiteY3" fmla="*/ 745177 h 1490354"/>
              <a:gd name="connsiteX4" fmla="*/ 6411558 w 6411558"/>
              <a:gd name="connsiteY4" fmla="*/ 745177 h 1490354"/>
              <a:gd name="connsiteX5" fmla="*/ 5666381 w 6411558"/>
              <a:gd name="connsiteY5" fmla="*/ 1490354 h 1490354"/>
              <a:gd name="connsiteX6" fmla="*/ 745177 w 6411558"/>
              <a:gd name="connsiteY6" fmla="*/ 1490354 h 1490354"/>
              <a:gd name="connsiteX7" fmla="*/ 0 w 6411558"/>
              <a:gd name="connsiteY7" fmla="*/ 745177 h 1490354"/>
              <a:gd name="connsiteX0" fmla="*/ 7859 w 5666381"/>
              <a:gd name="connsiteY0" fmla="*/ 745177 h 1490354"/>
              <a:gd name="connsiteX1" fmla="*/ 0 w 5666381"/>
              <a:gd name="connsiteY1" fmla="*/ 0 h 1490354"/>
              <a:gd name="connsiteX2" fmla="*/ 4921204 w 5666381"/>
              <a:gd name="connsiteY2" fmla="*/ 0 h 1490354"/>
              <a:gd name="connsiteX3" fmla="*/ 5666381 w 5666381"/>
              <a:gd name="connsiteY3" fmla="*/ 745177 h 1490354"/>
              <a:gd name="connsiteX4" fmla="*/ 5666381 w 5666381"/>
              <a:gd name="connsiteY4" fmla="*/ 745177 h 1490354"/>
              <a:gd name="connsiteX5" fmla="*/ 4921204 w 5666381"/>
              <a:gd name="connsiteY5" fmla="*/ 1490354 h 1490354"/>
              <a:gd name="connsiteX6" fmla="*/ 0 w 5666381"/>
              <a:gd name="connsiteY6" fmla="*/ 1490354 h 1490354"/>
              <a:gd name="connsiteX7" fmla="*/ 7859 w 5666381"/>
              <a:gd name="connsiteY7" fmla="*/ 745177 h 149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6381" h="1490354">
                <a:moveTo>
                  <a:pt x="7859" y="745177"/>
                </a:moveTo>
                <a:cubicBezTo>
                  <a:pt x="7859" y="333627"/>
                  <a:pt x="7999" y="1473797"/>
                  <a:pt x="0" y="0"/>
                </a:cubicBezTo>
                <a:lnTo>
                  <a:pt x="4921204" y="0"/>
                </a:lnTo>
                <a:cubicBezTo>
                  <a:pt x="5332754" y="0"/>
                  <a:pt x="5666381" y="333627"/>
                  <a:pt x="5666381" y="745177"/>
                </a:cubicBezTo>
                <a:lnTo>
                  <a:pt x="5666381" y="745177"/>
                </a:lnTo>
                <a:cubicBezTo>
                  <a:pt x="5666381" y="1156727"/>
                  <a:pt x="5332754" y="1490354"/>
                  <a:pt x="4921204" y="1490354"/>
                </a:cubicBezTo>
                <a:lnTo>
                  <a:pt x="0" y="1490354"/>
                </a:lnTo>
                <a:cubicBezTo>
                  <a:pt x="7998" y="5798"/>
                  <a:pt x="7859" y="1156727"/>
                  <a:pt x="7859" y="745177"/>
                </a:cubicBezTo>
                <a:close/>
              </a:path>
            </a:pathLst>
          </a:custGeom>
          <a:solidFill>
            <a:srgbClr val="2A69A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endParaRPr lang="de-DE" sz="3200" spc="600" dirty="0">
              <a:solidFill>
                <a:srgbClr val="FDC5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7891" y="2387778"/>
            <a:ext cx="5384800" cy="4318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Vortragstitel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7891" y="2979738"/>
            <a:ext cx="5407609" cy="512762"/>
          </a:xfrm>
        </p:spPr>
        <p:txBody>
          <a:bodyPr>
            <a:noAutofit/>
          </a:bodyPr>
          <a:lstStyle>
            <a:lvl1pPr marL="0" indent="0">
              <a:buNone/>
              <a:defRPr sz="3200" spc="300">
                <a:solidFill>
                  <a:srgbClr val="FDC500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0017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Le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5466678" y="894096"/>
            <a:ext cx="6507835" cy="41856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rgbClr val="008D3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Unterschrift Wichtigste Informationen</a:t>
            </a:r>
            <a:endParaRPr lang="de-DE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5466678" y="1322181"/>
            <a:ext cx="6507835" cy="0"/>
          </a:xfrm>
          <a:prstGeom prst="line">
            <a:avLst/>
          </a:prstGeom>
          <a:ln w="2857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466678" y="424234"/>
            <a:ext cx="6508376" cy="576227"/>
          </a:xfrm>
        </p:spPr>
        <p:txBody>
          <a:bodyPr>
            <a:normAutofit/>
          </a:bodyPr>
          <a:lstStyle>
            <a:lvl1pPr marL="0" indent="0" algn="ctr">
              <a:buNone/>
              <a:defRPr sz="4000" b="1" spc="300">
                <a:solidFill>
                  <a:srgbClr val="1B43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5467350" y="1647825"/>
            <a:ext cx="6507163" cy="4802188"/>
          </a:xfrm>
        </p:spPr>
        <p:txBody>
          <a:bodyPr wrap="square" rIns="90000">
            <a:noAutofit/>
          </a:bodyPr>
          <a:lstStyle>
            <a:lvl1pPr marL="361950" indent="-361950">
              <a:spcAft>
                <a:spcPts val="1200"/>
              </a:spcAft>
              <a:buFontTx/>
              <a:buBlip>
                <a:blip r:embed="rId2"/>
              </a:buBlip>
              <a:defRPr sz="2200" baseline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20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lange Text mit Absatz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7"/>
          </p:nvPr>
        </p:nvSpPr>
        <p:spPr>
          <a:xfrm>
            <a:off x="215153" y="424234"/>
            <a:ext cx="5045822" cy="6025779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400" y="318486"/>
            <a:ext cx="720000" cy="5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41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e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8"/>
          </p:nvPr>
        </p:nvSpPr>
        <p:spPr>
          <a:xfrm>
            <a:off x="-12700" y="1499881"/>
            <a:ext cx="12204700" cy="251331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355600" y="894096"/>
            <a:ext cx="11480800" cy="41856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rgbClr val="008D3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Unterschrift Wichtigste Informationen</a:t>
            </a:r>
            <a:endParaRPr lang="de-DE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2842083" y="1322181"/>
            <a:ext cx="6507835" cy="0"/>
          </a:xfrm>
          <a:prstGeom prst="line">
            <a:avLst/>
          </a:prstGeom>
          <a:ln w="2857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424234"/>
            <a:ext cx="11480800" cy="576227"/>
          </a:xfrm>
        </p:spPr>
        <p:txBody>
          <a:bodyPr>
            <a:normAutofit/>
          </a:bodyPr>
          <a:lstStyle>
            <a:lvl1pPr marL="0" indent="0" algn="ctr">
              <a:buNone/>
              <a:defRPr sz="4000" b="1" spc="300">
                <a:solidFill>
                  <a:srgbClr val="1B43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55600" y="4200424"/>
            <a:ext cx="5372099" cy="2479775"/>
          </a:xfrm>
        </p:spPr>
        <p:txBody>
          <a:bodyPr wrap="square" rIns="90000">
            <a:noAutofit/>
          </a:bodyPr>
          <a:lstStyle>
            <a:lvl1pPr marL="361950" indent="-361950">
              <a:spcAft>
                <a:spcPts val="1200"/>
              </a:spcAft>
              <a:buFontTx/>
              <a:buBlip>
                <a:blip r:embed="rId2"/>
              </a:buBlip>
              <a:defRPr sz="2200" baseline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20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lange Text mit Absatz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7" name="Textplatzhalt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375401" y="4200424"/>
            <a:ext cx="5460999" cy="2479776"/>
          </a:xfrm>
        </p:spPr>
        <p:txBody>
          <a:bodyPr wrap="square" rIns="90000">
            <a:noAutofit/>
          </a:bodyPr>
          <a:lstStyle>
            <a:lvl1pPr marL="361950" indent="-361950">
              <a:spcAft>
                <a:spcPts val="1200"/>
              </a:spcAft>
              <a:buFontTx/>
              <a:buBlip>
                <a:blip r:embed="rId2"/>
              </a:buBlip>
              <a:defRPr sz="2200" baseline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20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lange Text mit Absatz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400" y="318486"/>
            <a:ext cx="720000" cy="5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86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e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8"/>
          </p:nvPr>
        </p:nvSpPr>
        <p:spPr>
          <a:xfrm>
            <a:off x="0" y="1499881"/>
            <a:ext cx="12192000" cy="482471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355600" y="894096"/>
            <a:ext cx="11480800" cy="41856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rgbClr val="008D3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Unterschrift Wichtigste Informationen</a:t>
            </a:r>
            <a:endParaRPr lang="de-DE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2842083" y="1322181"/>
            <a:ext cx="6507835" cy="0"/>
          </a:xfrm>
          <a:prstGeom prst="line">
            <a:avLst/>
          </a:prstGeom>
          <a:ln w="2857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424234"/>
            <a:ext cx="11480800" cy="576227"/>
          </a:xfrm>
        </p:spPr>
        <p:txBody>
          <a:bodyPr>
            <a:normAutofit/>
          </a:bodyPr>
          <a:lstStyle>
            <a:lvl1pPr marL="0" indent="0" algn="ctr">
              <a:buNone/>
              <a:defRPr sz="4000" b="1" spc="300">
                <a:solidFill>
                  <a:srgbClr val="1B43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400" y="318486"/>
            <a:ext cx="720000" cy="5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5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Le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355600" y="894096"/>
            <a:ext cx="11480800" cy="41856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rgbClr val="008D3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Unterschrift Wichtigste Informationen</a:t>
            </a:r>
            <a:endParaRPr lang="de-DE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2842083" y="1322181"/>
            <a:ext cx="6507835" cy="0"/>
          </a:xfrm>
          <a:prstGeom prst="line">
            <a:avLst/>
          </a:prstGeom>
          <a:ln w="2857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424234"/>
            <a:ext cx="11480800" cy="576227"/>
          </a:xfrm>
        </p:spPr>
        <p:txBody>
          <a:bodyPr>
            <a:normAutofit/>
          </a:bodyPr>
          <a:lstStyle>
            <a:lvl1pPr marL="0" indent="0" algn="ctr">
              <a:buNone/>
              <a:defRPr sz="4000" b="1" spc="300">
                <a:solidFill>
                  <a:srgbClr val="1B43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9"/>
          </p:nvPr>
        </p:nvSpPr>
        <p:spPr>
          <a:xfrm>
            <a:off x="0" y="1500188"/>
            <a:ext cx="12192000" cy="4824412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400" y="318486"/>
            <a:ext cx="720000" cy="5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82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e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355600" y="894096"/>
            <a:ext cx="11480800" cy="41856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rgbClr val="008D3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Unterschrift Wichtigste Informationen</a:t>
            </a:r>
            <a:endParaRPr lang="de-DE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2842083" y="1322181"/>
            <a:ext cx="6507835" cy="0"/>
          </a:xfrm>
          <a:prstGeom prst="line">
            <a:avLst/>
          </a:prstGeom>
          <a:ln w="2857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424234"/>
            <a:ext cx="11480800" cy="576227"/>
          </a:xfrm>
        </p:spPr>
        <p:txBody>
          <a:bodyPr>
            <a:normAutofit/>
          </a:bodyPr>
          <a:lstStyle>
            <a:lvl1pPr marL="0" indent="0" algn="ctr">
              <a:buNone/>
              <a:defRPr sz="4000" b="1" spc="300">
                <a:solidFill>
                  <a:srgbClr val="1B43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9"/>
          </p:nvPr>
        </p:nvSpPr>
        <p:spPr>
          <a:xfrm>
            <a:off x="215153" y="1490662"/>
            <a:ext cx="5464885" cy="4968876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  <p:sp>
        <p:nvSpPr>
          <p:cNvPr id="9" name="Diagrammplatzhalter 5"/>
          <p:cNvSpPr>
            <a:spLocks noGrp="1"/>
          </p:cNvSpPr>
          <p:nvPr>
            <p:ph type="chart" sz="quarter" idx="21"/>
          </p:nvPr>
        </p:nvSpPr>
        <p:spPr>
          <a:xfrm>
            <a:off x="6351793" y="1490662"/>
            <a:ext cx="5626847" cy="4968876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400" y="318486"/>
            <a:ext cx="720000" cy="5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35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e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8"/>
          </p:nvPr>
        </p:nvSpPr>
        <p:spPr>
          <a:xfrm>
            <a:off x="0" y="4147457"/>
            <a:ext cx="12192000" cy="271054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355600" y="894096"/>
            <a:ext cx="11480800" cy="41856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rgbClr val="008D3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Unterschrift Wichtigste Informationen</a:t>
            </a:r>
            <a:endParaRPr lang="de-DE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2842083" y="1322181"/>
            <a:ext cx="6507835" cy="0"/>
          </a:xfrm>
          <a:prstGeom prst="line">
            <a:avLst/>
          </a:prstGeom>
          <a:ln w="2857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424234"/>
            <a:ext cx="11480800" cy="576227"/>
          </a:xfrm>
        </p:spPr>
        <p:txBody>
          <a:bodyPr>
            <a:normAutofit/>
          </a:bodyPr>
          <a:lstStyle>
            <a:lvl1pPr marL="0" indent="0" algn="ctr">
              <a:buNone/>
              <a:defRPr sz="4000" b="1" spc="300">
                <a:solidFill>
                  <a:srgbClr val="1B43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>
          <a:xfrm>
            <a:off x="954319" y="3424236"/>
            <a:ext cx="1418771" cy="1427389"/>
          </a:xfrm>
          <a:prstGeom prst="ellipse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20"/>
          </p:nvPr>
        </p:nvSpPr>
        <p:spPr>
          <a:xfrm>
            <a:off x="2726883" y="3424235"/>
            <a:ext cx="1418771" cy="1427389"/>
          </a:xfrm>
          <a:prstGeom prst="ellipse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3" name="Bildplatzhalter 6"/>
          <p:cNvSpPr>
            <a:spLocks noGrp="1"/>
          </p:cNvSpPr>
          <p:nvPr>
            <p:ph type="pic" sz="quarter" idx="21"/>
          </p:nvPr>
        </p:nvSpPr>
        <p:spPr>
          <a:xfrm>
            <a:off x="4499447" y="3424234"/>
            <a:ext cx="1418771" cy="1427389"/>
          </a:xfrm>
          <a:prstGeom prst="ellipse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5" name="Bildplatzhalter 6"/>
          <p:cNvSpPr>
            <a:spLocks noGrp="1"/>
          </p:cNvSpPr>
          <p:nvPr>
            <p:ph type="pic" sz="quarter" idx="22"/>
          </p:nvPr>
        </p:nvSpPr>
        <p:spPr>
          <a:xfrm>
            <a:off x="6272011" y="3433762"/>
            <a:ext cx="1418771" cy="1427389"/>
          </a:xfrm>
          <a:prstGeom prst="ellipse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7" name="Bildplatzhalter 6"/>
          <p:cNvSpPr>
            <a:spLocks noGrp="1"/>
          </p:cNvSpPr>
          <p:nvPr>
            <p:ph type="pic" sz="quarter" idx="23"/>
          </p:nvPr>
        </p:nvSpPr>
        <p:spPr>
          <a:xfrm>
            <a:off x="8044575" y="3424233"/>
            <a:ext cx="1418771" cy="1427389"/>
          </a:xfrm>
          <a:prstGeom prst="ellipse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8" name="Bildplatzhalter 6"/>
          <p:cNvSpPr>
            <a:spLocks noGrp="1"/>
          </p:cNvSpPr>
          <p:nvPr>
            <p:ph type="pic" sz="quarter" idx="24"/>
          </p:nvPr>
        </p:nvSpPr>
        <p:spPr>
          <a:xfrm>
            <a:off x="9817139" y="3424232"/>
            <a:ext cx="1418771" cy="1427389"/>
          </a:xfrm>
          <a:prstGeom prst="ellipse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400" y="318486"/>
            <a:ext cx="720000" cy="5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99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r Verbinder 21"/>
          <p:cNvCxnSpPr/>
          <p:nvPr userDrawn="1"/>
        </p:nvCxnSpPr>
        <p:spPr>
          <a:xfrm>
            <a:off x="5466678" y="1322181"/>
            <a:ext cx="6507835" cy="0"/>
          </a:xfrm>
          <a:prstGeom prst="line">
            <a:avLst/>
          </a:prstGeom>
          <a:ln w="2857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466678" y="424234"/>
            <a:ext cx="6508376" cy="576227"/>
          </a:xfrm>
        </p:spPr>
        <p:txBody>
          <a:bodyPr>
            <a:normAutofit/>
          </a:bodyPr>
          <a:lstStyle>
            <a:lvl1pPr marL="0" indent="0" algn="ctr">
              <a:buNone/>
              <a:defRPr sz="4000" b="1" spc="300">
                <a:solidFill>
                  <a:srgbClr val="1B43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5467350" y="1647825"/>
            <a:ext cx="6507163" cy="4802188"/>
          </a:xfrm>
        </p:spPr>
        <p:txBody>
          <a:bodyPr wrap="square" rIns="90000">
            <a:noAutofit/>
          </a:bodyPr>
          <a:lstStyle>
            <a:lvl1pPr marL="361950" indent="-361950">
              <a:spcAft>
                <a:spcPts val="1200"/>
              </a:spcAft>
              <a:buFontTx/>
              <a:buBlip>
                <a:blip r:embed="rId2"/>
              </a:buBlip>
              <a:defRPr sz="2200" baseline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20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lange Text mit Absatz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5466678" y="894096"/>
            <a:ext cx="6507835" cy="41856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rgbClr val="008D3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Unterschrift Wichtigste Informationen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20"/>
          </p:nvPr>
        </p:nvSpPr>
        <p:spPr>
          <a:xfrm>
            <a:off x="304800" y="285750"/>
            <a:ext cx="4391025" cy="6324600"/>
          </a:xfrm>
          <a:custGeom>
            <a:avLst/>
            <a:gdLst>
              <a:gd name="connsiteX0" fmla="*/ 115888 w 3318791"/>
              <a:gd name="connsiteY0" fmla="*/ 510804 h 6025780"/>
              <a:gd name="connsiteX1" fmla="*/ 579438 w 3318791"/>
              <a:gd name="connsiteY1" fmla="*/ 510804 h 6025780"/>
              <a:gd name="connsiteX2" fmla="*/ 695326 w 3318791"/>
              <a:gd name="connsiteY2" fmla="*/ 626692 h 6025780"/>
              <a:gd name="connsiteX3" fmla="*/ 695325 w 3318791"/>
              <a:gd name="connsiteY3" fmla="*/ 5909892 h 6025780"/>
              <a:gd name="connsiteX4" fmla="*/ 579437 w 3318791"/>
              <a:gd name="connsiteY4" fmla="*/ 6025780 h 6025780"/>
              <a:gd name="connsiteX5" fmla="*/ 115888 w 3318791"/>
              <a:gd name="connsiteY5" fmla="*/ 6025779 h 6025780"/>
              <a:gd name="connsiteX6" fmla="*/ 0 w 3318791"/>
              <a:gd name="connsiteY6" fmla="*/ 5909891 h 6025780"/>
              <a:gd name="connsiteX7" fmla="*/ 0 w 3318791"/>
              <a:gd name="connsiteY7" fmla="*/ 626692 h 6025780"/>
              <a:gd name="connsiteX8" fmla="*/ 115888 w 3318791"/>
              <a:gd name="connsiteY8" fmla="*/ 510804 h 6025780"/>
              <a:gd name="connsiteX9" fmla="*/ 1868488 w 3318791"/>
              <a:gd name="connsiteY9" fmla="*/ 510804 h 6025780"/>
              <a:gd name="connsiteX10" fmla="*/ 2332038 w 3318791"/>
              <a:gd name="connsiteY10" fmla="*/ 510804 h 6025780"/>
              <a:gd name="connsiteX11" fmla="*/ 2447926 w 3318791"/>
              <a:gd name="connsiteY11" fmla="*/ 626692 h 6025780"/>
              <a:gd name="connsiteX12" fmla="*/ 2447925 w 3318791"/>
              <a:gd name="connsiteY12" fmla="*/ 5909892 h 6025780"/>
              <a:gd name="connsiteX13" fmla="*/ 2332037 w 3318791"/>
              <a:gd name="connsiteY13" fmla="*/ 6025780 h 6025780"/>
              <a:gd name="connsiteX14" fmla="*/ 1868488 w 3318791"/>
              <a:gd name="connsiteY14" fmla="*/ 6025779 h 6025780"/>
              <a:gd name="connsiteX15" fmla="*/ 1752600 w 3318791"/>
              <a:gd name="connsiteY15" fmla="*/ 5909891 h 6025780"/>
              <a:gd name="connsiteX16" fmla="*/ 1752600 w 3318791"/>
              <a:gd name="connsiteY16" fmla="*/ 626692 h 6025780"/>
              <a:gd name="connsiteX17" fmla="*/ 1868488 w 3318791"/>
              <a:gd name="connsiteY17" fmla="*/ 510804 h 6025780"/>
              <a:gd name="connsiteX18" fmla="*/ 2739353 w 3318791"/>
              <a:gd name="connsiteY18" fmla="*/ 0 h 6025780"/>
              <a:gd name="connsiteX19" fmla="*/ 3202903 w 3318791"/>
              <a:gd name="connsiteY19" fmla="*/ 0 h 6025780"/>
              <a:gd name="connsiteX20" fmla="*/ 3318791 w 3318791"/>
              <a:gd name="connsiteY20" fmla="*/ 115888 h 6025780"/>
              <a:gd name="connsiteX21" fmla="*/ 3318790 w 3318791"/>
              <a:gd name="connsiteY21" fmla="*/ 5399088 h 6025780"/>
              <a:gd name="connsiteX22" fmla="*/ 3202902 w 3318791"/>
              <a:gd name="connsiteY22" fmla="*/ 5514976 h 6025780"/>
              <a:gd name="connsiteX23" fmla="*/ 2739353 w 3318791"/>
              <a:gd name="connsiteY23" fmla="*/ 5514975 h 6025780"/>
              <a:gd name="connsiteX24" fmla="*/ 2623465 w 3318791"/>
              <a:gd name="connsiteY24" fmla="*/ 5399087 h 6025780"/>
              <a:gd name="connsiteX25" fmla="*/ 2623465 w 3318791"/>
              <a:gd name="connsiteY25" fmla="*/ 115888 h 6025780"/>
              <a:gd name="connsiteX26" fmla="*/ 2739353 w 3318791"/>
              <a:gd name="connsiteY26" fmla="*/ 0 h 6025780"/>
              <a:gd name="connsiteX27" fmla="*/ 992188 w 3318791"/>
              <a:gd name="connsiteY27" fmla="*/ 0 h 6025780"/>
              <a:gd name="connsiteX28" fmla="*/ 1455738 w 3318791"/>
              <a:gd name="connsiteY28" fmla="*/ 0 h 6025780"/>
              <a:gd name="connsiteX29" fmla="*/ 1571626 w 3318791"/>
              <a:gd name="connsiteY29" fmla="*/ 115888 h 6025780"/>
              <a:gd name="connsiteX30" fmla="*/ 1571625 w 3318791"/>
              <a:gd name="connsiteY30" fmla="*/ 5399088 h 6025780"/>
              <a:gd name="connsiteX31" fmla="*/ 1455737 w 3318791"/>
              <a:gd name="connsiteY31" fmla="*/ 5514976 h 6025780"/>
              <a:gd name="connsiteX32" fmla="*/ 992188 w 3318791"/>
              <a:gd name="connsiteY32" fmla="*/ 5514975 h 6025780"/>
              <a:gd name="connsiteX33" fmla="*/ 876300 w 3318791"/>
              <a:gd name="connsiteY33" fmla="*/ 5399087 h 6025780"/>
              <a:gd name="connsiteX34" fmla="*/ 876300 w 3318791"/>
              <a:gd name="connsiteY34" fmla="*/ 115888 h 6025780"/>
              <a:gd name="connsiteX35" fmla="*/ 992188 w 3318791"/>
              <a:gd name="connsiteY35" fmla="*/ 0 h 602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18791" h="6025780">
                <a:moveTo>
                  <a:pt x="115888" y="510804"/>
                </a:moveTo>
                <a:lnTo>
                  <a:pt x="579438" y="510804"/>
                </a:lnTo>
                <a:cubicBezTo>
                  <a:pt x="643441" y="510804"/>
                  <a:pt x="695326" y="562689"/>
                  <a:pt x="695326" y="626692"/>
                </a:cubicBezTo>
                <a:cubicBezTo>
                  <a:pt x="695326" y="2387759"/>
                  <a:pt x="695325" y="4148825"/>
                  <a:pt x="695325" y="5909892"/>
                </a:cubicBezTo>
                <a:cubicBezTo>
                  <a:pt x="695325" y="5973895"/>
                  <a:pt x="643440" y="6025780"/>
                  <a:pt x="579437" y="6025780"/>
                </a:cubicBezTo>
                <a:lnTo>
                  <a:pt x="115888" y="6025779"/>
                </a:lnTo>
                <a:cubicBezTo>
                  <a:pt x="51885" y="6025779"/>
                  <a:pt x="0" y="5973894"/>
                  <a:pt x="0" y="5909891"/>
                </a:cubicBezTo>
                <a:lnTo>
                  <a:pt x="0" y="626692"/>
                </a:lnTo>
                <a:cubicBezTo>
                  <a:pt x="0" y="562689"/>
                  <a:pt x="51885" y="510804"/>
                  <a:pt x="115888" y="510804"/>
                </a:cubicBezTo>
                <a:close/>
                <a:moveTo>
                  <a:pt x="1868488" y="510804"/>
                </a:moveTo>
                <a:lnTo>
                  <a:pt x="2332038" y="510804"/>
                </a:lnTo>
                <a:cubicBezTo>
                  <a:pt x="2396041" y="510804"/>
                  <a:pt x="2447926" y="562689"/>
                  <a:pt x="2447926" y="626692"/>
                </a:cubicBezTo>
                <a:cubicBezTo>
                  <a:pt x="2447926" y="2387759"/>
                  <a:pt x="2447925" y="4148825"/>
                  <a:pt x="2447925" y="5909892"/>
                </a:cubicBezTo>
                <a:cubicBezTo>
                  <a:pt x="2447925" y="5973895"/>
                  <a:pt x="2396040" y="6025780"/>
                  <a:pt x="2332037" y="6025780"/>
                </a:cubicBezTo>
                <a:lnTo>
                  <a:pt x="1868488" y="6025779"/>
                </a:lnTo>
                <a:cubicBezTo>
                  <a:pt x="1804485" y="6025779"/>
                  <a:pt x="1752600" y="5973894"/>
                  <a:pt x="1752600" y="5909891"/>
                </a:cubicBezTo>
                <a:lnTo>
                  <a:pt x="1752600" y="626692"/>
                </a:lnTo>
                <a:cubicBezTo>
                  <a:pt x="1752600" y="562689"/>
                  <a:pt x="1804485" y="510804"/>
                  <a:pt x="1868488" y="510804"/>
                </a:cubicBezTo>
                <a:close/>
                <a:moveTo>
                  <a:pt x="2739353" y="0"/>
                </a:moveTo>
                <a:lnTo>
                  <a:pt x="3202903" y="0"/>
                </a:lnTo>
                <a:cubicBezTo>
                  <a:pt x="3266906" y="0"/>
                  <a:pt x="3318791" y="51885"/>
                  <a:pt x="3318791" y="115888"/>
                </a:cubicBezTo>
                <a:cubicBezTo>
                  <a:pt x="3318791" y="1876955"/>
                  <a:pt x="3318790" y="3638021"/>
                  <a:pt x="3318790" y="5399088"/>
                </a:cubicBezTo>
                <a:cubicBezTo>
                  <a:pt x="3318790" y="5463091"/>
                  <a:pt x="3266905" y="5514976"/>
                  <a:pt x="3202902" y="5514976"/>
                </a:cubicBezTo>
                <a:lnTo>
                  <a:pt x="2739353" y="5514975"/>
                </a:lnTo>
                <a:cubicBezTo>
                  <a:pt x="2675350" y="5514975"/>
                  <a:pt x="2623465" y="5463090"/>
                  <a:pt x="2623465" y="5399087"/>
                </a:cubicBezTo>
                <a:lnTo>
                  <a:pt x="2623465" y="115888"/>
                </a:lnTo>
                <a:cubicBezTo>
                  <a:pt x="2623465" y="51885"/>
                  <a:pt x="2675350" y="0"/>
                  <a:pt x="2739353" y="0"/>
                </a:cubicBezTo>
                <a:close/>
                <a:moveTo>
                  <a:pt x="992188" y="0"/>
                </a:moveTo>
                <a:lnTo>
                  <a:pt x="1455738" y="0"/>
                </a:lnTo>
                <a:cubicBezTo>
                  <a:pt x="1519741" y="0"/>
                  <a:pt x="1571626" y="51885"/>
                  <a:pt x="1571626" y="115888"/>
                </a:cubicBezTo>
                <a:cubicBezTo>
                  <a:pt x="1571626" y="1876955"/>
                  <a:pt x="1571625" y="3638021"/>
                  <a:pt x="1571625" y="5399088"/>
                </a:cubicBezTo>
                <a:cubicBezTo>
                  <a:pt x="1571625" y="5463091"/>
                  <a:pt x="1519740" y="5514976"/>
                  <a:pt x="1455737" y="5514976"/>
                </a:cubicBezTo>
                <a:lnTo>
                  <a:pt x="992188" y="5514975"/>
                </a:lnTo>
                <a:cubicBezTo>
                  <a:pt x="928185" y="5514975"/>
                  <a:pt x="876300" y="5463090"/>
                  <a:pt x="876300" y="5399087"/>
                </a:cubicBezTo>
                <a:lnTo>
                  <a:pt x="876300" y="115888"/>
                </a:lnTo>
                <a:cubicBezTo>
                  <a:pt x="876300" y="51885"/>
                  <a:pt x="928185" y="0"/>
                  <a:pt x="9921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400" y="318486"/>
            <a:ext cx="720000" cy="5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94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5466678" y="894096"/>
            <a:ext cx="6507835" cy="41856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rgbClr val="008D3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Unterschrift Wichtigste Informationen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4749954" cy="6858001"/>
          </a:xfrm>
          <a:custGeom>
            <a:avLst/>
            <a:gdLst>
              <a:gd name="connsiteX0" fmla="*/ 2468136 w 4749954"/>
              <a:gd name="connsiteY0" fmla="*/ 4873083 h 6858001"/>
              <a:gd name="connsiteX1" fmla="*/ 3515886 w 4749954"/>
              <a:gd name="connsiteY1" fmla="*/ 4873083 h 6858001"/>
              <a:gd name="connsiteX2" fmla="*/ 3515886 w 4749954"/>
              <a:gd name="connsiteY2" fmla="*/ 6846849 h 6858001"/>
              <a:gd name="connsiteX3" fmla="*/ 2468136 w 4749954"/>
              <a:gd name="connsiteY3" fmla="*/ 6846849 h 6858001"/>
              <a:gd name="connsiteX4" fmla="*/ 1234068 w 4749954"/>
              <a:gd name="connsiteY4" fmla="*/ 2787805 h 6858001"/>
              <a:gd name="connsiteX5" fmla="*/ 2281818 w 4749954"/>
              <a:gd name="connsiteY5" fmla="*/ 2787805 h 6858001"/>
              <a:gd name="connsiteX6" fmla="*/ 2281818 w 4749954"/>
              <a:gd name="connsiteY6" fmla="*/ 6846849 h 6858001"/>
              <a:gd name="connsiteX7" fmla="*/ 1234068 w 4749954"/>
              <a:gd name="connsiteY7" fmla="*/ 6846849 h 6858001"/>
              <a:gd name="connsiteX8" fmla="*/ 3702204 w 4749954"/>
              <a:gd name="connsiteY8" fmla="*/ 2 h 6858001"/>
              <a:gd name="connsiteX9" fmla="*/ 4749954 w 4749954"/>
              <a:gd name="connsiteY9" fmla="*/ 2 h 6858001"/>
              <a:gd name="connsiteX10" fmla="*/ 4749954 w 4749954"/>
              <a:gd name="connsiteY10" fmla="*/ 6858001 h 6858001"/>
              <a:gd name="connsiteX11" fmla="*/ 3702204 w 4749954"/>
              <a:gd name="connsiteY11" fmla="*/ 6858001 h 6858001"/>
              <a:gd name="connsiteX12" fmla="*/ 0 w 4749954"/>
              <a:gd name="connsiteY12" fmla="*/ 2 h 6858001"/>
              <a:gd name="connsiteX13" fmla="*/ 1047750 w 4749954"/>
              <a:gd name="connsiteY13" fmla="*/ 2 h 6858001"/>
              <a:gd name="connsiteX14" fmla="*/ 1047750 w 4749954"/>
              <a:gd name="connsiteY14" fmla="*/ 6858001 h 6858001"/>
              <a:gd name="connsiteX15" fmla="*/ 0 w 4749954"/>
              <a:gd name="connsiteY15" fmla="*/ 6858001 h 6858001"/>
              <a:gd name="connsiteX16" fmla="*/ 2468136 w 4749954"/>
              <a:gd name="connsiteY16" fmla="*/ 1 h 6858001"/>
              <a:gd name="connsiteX17" fmla="*/ 3515886 w 4749954"/>
              <a:gd name="connsiteY17" fmla="*/ 1 h 6858001"/>
              <a:gd name="connsiteX18" fmla="*/ 3515886 w 4749954"/>
              <a:gd name="connsiteY18" fmla="*/ 4583151 h 6858001"/>
              <a:gd name="connsiteX19" fmla="*/ 2468136 w 4749954"/>
              <a:gd name="connsiteY19" fmla="*/ 4583151 h 6858001"/>
              <a:gd name="connsiteX20" fmla="*/ 1234068 w 4749954"/>
              <a:gd name="connsiteY20" fmla="*/ 0 h 6858001"/>
              <a:gd name="connsiteX21" fmla="*/ 2281818 w 4749954"/>
              <a:gd name="connsiteY21" fmla="*/ 0 h 6858001"/>
              <a:gd name="connsiteX22" fmla="*/ 2281818 w 4749954"/>
              <a:gd name="connsiteY22" fmla="*/ 2520177 h 6858001"/>
              <a:gd name="connsiteX23" fmla="*/ 1234068 w 4749954"/>
              <a:gd name="connsiteY23" fmla="*/ 252017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49954" h="6858001">
                <a:moveTo>
                  <a:pt x="2468136" y="4873083"/>
                </a:moveTo>
                <a:lnTo>
                  <a:pt x="3515886" y="4873083"/>
                </a:lnTo>
                <a:lnTo>
                  <a:pt x="3515886" y="6846849"/>
                </a:lnTo>
                <a:lnTo>
                  <a:pt x="2468136" y="6846849"/>
                </a:lnTo>
                <a:close/>
                <a:moveTo>
                  <a:pt x="1234068" y="2787805"/>
                </a:moveTo>
                <a:lnTo>
                  <a:pt x="2281818" y="2787805"/>
                </a:lnTo>
                <a:lnTo>
                  <a:pt x="2281818" y="6846849"/>
                </a:lnTo>
                <a:lnTo>
                  <a:pt x="1234068" y="6846849"/>
                </a:lnTo>
                <a:close/>
                <a:moveTo>
                  <a:pt x="3702204" y="2"/>
                </a:moveTo>
                <a:lnTo>
                  <a:pt x="4749954" y="2"/>
                </a:lnTo>
                <a:lnTo>
                  <a:pt x="4749954" y="6858001"/>
                </a:lnTo>
                <a:lnTo>
                  <a:pt x="3702204" y="6858001"/>
                </a:lnTo>
                <a:close/>
                <a:moveTo>
                  <a:pt x="0" y="2"/>
                </a:moveTo>
                <a:lnTo>
                  <a:pt x="1047750" y="2"/>
                </a:lnTo>
                <a:lnTo>
                  <a:pt x="1047750" y="6858001"/>
                </a:lnTo>
                <a:lnTo>
                  <a:pt x="0" y="6858001"/>
                </a:lnTo>
                <a:close/>
                <a:moveTo>
                  <a:pt x="2468136" y="1"/>
                </a:moveTo>
                <a:lnTo>
                  <a:pt x="3515886" y="1"/>
                </a:lnTo>
                <a:lnTo>
                  <a:pt x="3515886" y="4583151"/>
                </a:lnTo>
                <a:lnTo>
                  <a:pt x="2468136" y="4583151"/>
                </a:lnTo>
                <a:close/>
                <a:moveTo>
                  <a:pt x="1234068" y="0"/>
                </a:moveTo>
                <a:lnTo>
                  <a:pt x="2281818" y="0"/>
                </a:lnTo>
                <a:lnTo>
                  <a:pt x="2281818" y="2520177"/>
                </a:lnTo>
                <a:lnTo>
                  <a:pt x="1234068" y="2520177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5466678" y="1322181"/>
            <a:ext cx="6507835" cy="0"/>
          </a:xfrm>
          <a:prstGeom prst="line">
            <a:avLst/>
          </a:prstGeom>
          <a:ln w="2857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466678" y="424234"/>
            <a:ext cx="6508376" cy="576227"/>
          </a:xfrm>
        </p:spPr>
        <p:txBody>
          <a:bodyPr>
            <a:normAutofit/>
          </a:bodyPr>
          <a:lstStyle>
            <a:lvl1pPr marL="0" indent="0" algn="ctr">
              <a:buNone/>
              <a:defRPr sz="4000" b="1" spc="300">
                <a:solidFill>
                  <a:srgbClr val="1B43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5467350" y="1647825"/>
            <a:ext cx="6507163" cy="4802188"/>
          </a:xfrm>
        </p:spPr>
        <p:txBody>
          <a:bodyPr wrap="square" rIns="90000">
            <a:noAutofit/>
          </a:bodyPr>
          <a:lstStyle>
            <a:lvl1pPr marL="361950" indent="-361950">
              <a:spcAft>
                <a:spcPts val="1200"/>
              </a:spcAft>
              <a:buFontTx/>
              <a:buBlip>
                <a:blip r:embed="rId2"/>
              </a:buBlip>
              <a:defRPr sz="2200" baseline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20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lange Text mit Absatz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400" y="318486"/>
            <a:ext cx="720000" cy="5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33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e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ildplatzhalter 26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686300" cy="6858000"/>
          </a:xfrm>
          <a:custGeom>
            <a:avLst/>
            <a:gdLst>
              <a:gd name="connsiteX0" fmla="*/ 2343150 w 4686300"/>
              <a:gd name="connsiteY0" fmla="*/ 4903838 h 6858000"/>
              <a:gd name="connsiteX1" fmla="*/ 3048000 w 4686300"/>
              <a:gd name="connsiteY1" fmla="*/ 5585951 h 6858000"/>
              <a:gd name="connsiteX2" fmla="*/ 3048000 w 4686300"/>
              <a:gd name="connsiteY2" fmla="*/ 6858000 h 6858000"/>
              <a:gd name="connsiteX3" fmla="*/ 1638300 w 4686300"/>
              <a:gd name="connsiteY3" fmla="*/ 6858000 h 6858000"/>
              <a:gd name="connsiteX4" fmla="*/ 1638300 w 4686300"/>
              <a:gd name="connsiteY4" fmla="*/ 5585951 h 6858000"/>
              <a:gd name="connsiteX5" fmla="*/ 2343150 w 4686300"/>
              <a:gd name="connsiteY5" fmla="*/ 4903838 h 6858000"/>
              <a:gd name="connsiteX6" fmla="*/ 704850 w 4686300"/>
              <a:gd name="connsiteY6" fmla="*/ 3340578 h 6858000"/>
              <a:gd name="connsiteX7" fmla="*/ 1409700 w 4686300"/>
              <a:gd name="connsiteY7" fmla="*/ 4022690 h 6858000"/>
              <a:gd name="connsiteX8" fmla="*/ 1409700 w 4686300"/>
              <a:gd name="connsiteY8" fmla="*/ 6858000 h 6858000"/>
              <a:gd name="connsiteX9" fmla="*/ 0 w 4686300"/>
              <a:gd name="connsiteY9" fmla="*/ 6858000 h 6858000"/>
              <a:gd name="connsiteX10" fmla="*/ 0 w 4686300"/>
              <a:gd name="connsiteY10" fmla="*/ 4022690 h 6858000"/>
              <a:gd name="connsiteX11" fmla="*/ 704850 w 4686300"/>
              <a:gd name="connsiteY11" fmla="*/ 3340578 h 6858000"/>
              <a:gd name="connsiteX12" fmla="*/ 3981450 w 4686300"/>
              <a:gd name="connsiteY12" fmla="*/ 2353396 h 6858000"/>
              <a:gd name="connsiteX13" fmla="*/ 4686300 w 4686300"/>
              <a:gd name="connsiteY13" fmla="*/ 3035509 h 6858000"/>
              <a:gd name="connsiteX14" fmla="*/ 4686300 w 4686300"/>
              <a:gd name="connsiteY14" fmla="*/ 6858000 h 6858000"/>
              <a:gd name="connsiteX15" fmla="*/ 3276600 w 4686300"/>
              <a:gd name="connsiteY15" fmla="*/ 6858000 h 6858000"/>
              <a:gd name="connsiteX16" fmla="*/ 3276600 w 4686300"/>
              <a:gd name="connsiteY16" fmla="*/ 3035509 h 6858000"/>
              <a:gd name="connsiteX17" fmla="*/ 3981450 w 4686300"/>
              <a:gd name="connsiteY17" fmla="*/ 2353396 h 6858000"/>
              <a:gd name="connsiteX18" fmla="*/ 3276600 w 4686300"/>
              <a:gd name="connsiteY18" fmla="*/ 0 h 6858000"/>
              <a:gd name="connsiteX19" fmla="*/ 4686300 w 4686300"/>
              <a:gd name="connsiteY19" fmla="*/ 0 h 6858000"/>
              <a:gd name="connsiteX20" fmla="*/ 4686300 w 4686300"/>
              <a:gd name="connsiteY20" fmla="*/ 221226 h 6858000"/>
              <a:gd name="connsiteX21" fmla="*/ 4686300 w 4686300"/>
              <a:gd name="connsiteY21" fmla="*/ 1671284 h 6858000"/>
              <a:gd name="connsiteX22" fmla="*/ 3981450 w 4686300"/>
              <a:gd name="connsiteY22" fmla="*/ 2353396 h 6858000"/>
              <a:gd name="connsiteX23" fmla="*/ 3276600 w 4686300"/>
              <a:gd name="connsiteY23" fmla="*/ 1671284 h 6858000"/>
              <a:gd name="connsiteX24" fmla="*/ 3276600 w 4686300"/>
              <a:gd name="connsiteY24" fmla="*/ 221226 h 6858000"/>
              <a:gd name="connsiteX25" fmla="*/ 1715384 w 4686300"/>
              <a:gd name="connsiteY25" fmla="*/ 0 h 6858000"/>
              <a:gd name="connsiteX26" fmla="*/ 2970917 w 4686300"/>
              <a:gd name="connsiteY26" fmla="*/ 0 h 6858000"/>
              <a:gd name="connsiteX27" fmla="*/ 2992610 w 4686300"/>
              <a:gd name="connsiteY27" fmla="*/ 38677 h 6858000"/>
              <a:gd name="connsiteX28" fmla="*/ 3048000 w 4686300"/>
              <a:gd name="connsiteY28" fmla="*/ 304186 h 6858000"/>
              <a:gd name="connsiteX29" fmla="*/ 3048000 w 4686300"/>
              <a:gd name="connsiteY29" fmla="*/ 4221725 h 6858000"/>
              <a:gd name="connsiteX30" fmla="*/ 2343150 w 4686300"/>
              <a:gd name="connsiteY30" fmla="*/ 4903838 h 6858000"/>
              <a:gd name="connsiteX31" fmla="*/ 1638301 w 4686300"/>
              <a:gd name="connsiteY31" fmla="*/ 4221725 h 6858000"/>
              <a:gd name="connsiteX32" fmla="*/ 1638301 w 4686300"/>
              <a:gd name="connsiteY32" fmla="*/ 304186 h 6858000"/>
              <a:gd name="connsiteX33" fmla="*/ 1693692 w 4686300"/>
              <a:gd name="connsiteY33" fmla="*/ 38677 h 6858000"/>
              <a:gd name="connsiteX34" fmla="*/ 0 w 4686300"/>
              <a:gd name="connsiteY34" fmla="*/ 0 h 6858000"/>
              <a:gd name="connsiteX35" fmla="*/ 1409701 w 4686300"/>
              <a:gd name="connsiteY35" fmla="*/ 0 h 6858000"/>
              <a:gd name="connsiteX36" fmla="*/ 1409701 w 4686300"/>
              <a:gd name="connsiteY36" fmla="*/ 221226 h 6858000"/>
              <a:gd name="connsiteX37" fmla="*/ 1409701 w 4686300"/>
              <a:gd name="connsiteY37" fmla="*/ 2653497 h 6858000"/>
              <a:gd name="connsiteX38" fmla="*/ 704851 w 4686300"/>
              <a:gd name="connsiteY38" fmla="*/ 3335609 h 6858000"/>
              <a:gd name="connsiteX39" fmla="*/ 0 w 4686300"/>
              <a:gd name="connsiteY39" fmla="*/ 2653497 h 6858000"/>
              <a:gd name="connsiteX40" fmla="*/ 0 w 4686300"/>
              <a:gd name="connsiteY40" fmla="*/ 2212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686300" h="6858000">
                <a:moveTo>
                  <a:pt x="2343150" y="4903838"/>
                </a:moveTo>
                <a:cubicBezTo>
                  <a:pt x="2732428" y="4903838"/>
                  <a:pt x="3048000" y="5209230"/>
                  <a:pt x="3048000" y="5585951"/>
                </a:cubicBezTo>
                <a:lnTo>
                  <a:pt x="3048000" y="6858000"/>
                </a:lnTo>
                <a:lnTo>
                  <a:pt x="1638300" y="6858000"/>
                </a:lnTo>
                <a:lnTo>
                  <a:pt x="1638300" y="5585951"/>
                </a:lnTo>
                <a:cubicBezTo>
                  <a:pt x="1638300" y="5209230"/>
                  <a:pt x="1953872" y="4903838"/>
                  <a:pt x="2343150" y="4903838"/>
                </a:cubicBezTo>
                <a:close/>
                <a:moveTo>
                  <a:pt x="704850" y="3340578"/>
                </a:moveTo>
                <a:cubicBezTo>
                  <a:pt x="1094128" y="3340578"/>
                  <a:pt x="1409700" y="3645970"/>
                  <a:pt x="1409700" y="4022690"/>
                </a:cubicBezTo>
                <a:lnTo>
                  <a:pt x="1409700" y="6858000"/>
                </a:lnTo>
                <a:lnTo>
                  <a:pt x="0" y="6858000"/>
                </a:lnTo>
                <a:lnTo>
                  <a:pt x="0" y="4022690"/>
                </a:lnTo>
                <a:cubicBezTo>
                  <a:pt x="0" y="3645970"/>
                  <a:pt x="315572" y="3340578"/>
                  <a:pt x="704850" y="3340578"/>
                </a:cubicBezTo>
                <a:close/>
                <a:moveTo>
                  <a:pt x="3981450" y="2353396"/>
                </a:moveTo>
                <a:cubicBezTo>
                  <a:pt x="4370728" y="2353396"/>
                  <a:pt x="4686300" y="2658789"/>
                  <a:pt x="4686300" y="3035509"/>
                </a:cubicBezTo>
                <a:lnTo>
                  <a:pt x="4686300" y="6858000"/>
                </a:lnTo>
                <a:lnTo>
                  <a:pt x="3276600" y="6858000"/>
                </a:lnTo>
                <a:lnTo>
                  <a:pt x="3276600" y="3035509"/>
                </a:lnTo>
                <a:cubicBezTo>
                  <a:pt x="3276600" y="2658789"/>
                  <a:pt x="3592172" y="2353396"/>
                  <a:pt x="3981450" y="2353396"/>
                </a:cubicBezTo>
                <a:close/>
                <a:moveTo>
                  <a:pt x="3276600" y="0"/>
                </a:moveTo>
                <a:lnTo>
                  <a:pt x="4686300" y="0"/>
                </a:lnTo>
                <a:lnTo>
                  <a:pt x="4686300" y="221226"/>
                </a:lnTo>
                <a:lnTo>
                  <a:pt x="4686300" y="1671284"/>
                </a:lnTo>
                <a:cubicBezTo>
                  <a:pt x="4686300" y="2048004"/>
                  <a:pt x="4370728" y="2353396"/>
                  <a:pt x="3981450" y="2353396"/>
                </a:cubicBezTo>
                <a:cubicBezTo>
                  <a:pt x="3592172" y="2353396"/>
                  <a:pt x="3276600" y="2048004"/>
                  <a:pt x="3276600" y="1671284"/>
                </a:cubicBezTo>
                <a:lnTo>
                  <a:pt x="3276600" y="221226"/>
                </a:lnTo>
                <a:close/>
                <a:moveTo>
                  <a:pt x="1715384" y="0"/>
                </a:moveTo>
                <a:lnTo>
                  <a:pt x="2970917" y="0"/>
                </a:lnTo>
                <a:lnTo>
                  <a:pt x="2992610" y="38677"/>
                </a:lnTo>
                <a:cubicBezTo>
                  <a:pt x="3028277" y="120284"/>
                  <a:pt x="3048000" y="210006"/>
                  <a:pt x="3048000" y="304186"/>
                </a:cubicBezTo>
                <a:lnTo>
                  <a:pt x="3048000" y="4221725"/>
                </a:lnTo>
                <a:cubicBezTo>
                  <a:pt x="3048000" y="4598446"/>
                  <a:pt x="2732428" y="4903838"/>
                  <a:pt x="2343150" y="4903838"/>
                </a:cubicBezTo>
                <a:cubicBezTo>
                  <a:pt x="1953872" y="4903838"/>
                  <a:pt x="1638301" y="4598446"/>
                  <a:pt x="1638301" y="4221725"/>
                </a:cubicBezTo>
                <a:lnTo>
                  <a:pt x="1638301" y="304186"/>
                </a:lnTo>
                <a:cubicBezTo>
                  <a:pt x="1638301" y="210006"/>
                  <a:pt x="1658024" y="120284"/>
                  <a:pt x="1693692" y="38677"/>
                </a:cubicBezTo>
                <a:close/>
                <a:moveTo>
                  <a:pt x="0" y="0"/>
                </a:moveTo>
                <a:lnTo>
                  <a:pt x="1409701" y="0"/>
                </a:lnTo>
                <a:lnTo>
                  <a:pt x="1409701" y="221226"/>
                </a:lnTo>
                <a:lnTo>
                  <a:pt x="1409701" y="2653497"/>
                </a:lnTo>
                <a:cubicBezTo>
                  <a:pt x="1409701" y="3030218"/>
                  <a:pt x="1094129" y="3335609"/>
                  <a:pt x="704851" y="3335609"/>
                </a:cubicBezTo>
                <a:cubicBezTo>
                  <a:pt x="315572" y="3335609"/>
                  <a:pt x="0" y="3030218"/>
                  <a:pt x="0" y="2653497"/>
                </a:cubicBezTo>
                <a:lnTo>
                  <a:pt x="0" y="2212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5466678" y="894096"/>
            <a:ext cx="6507835" cy="41856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rgbClr val="008D3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Unterschrift Wichtigste Informationen</a:t>
            </a:r>
            <a:endParaRPr lang="de-DE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5466678" y="1322181"/>
            <a:ext cx="6507835" cy="0"/>
          </a:xfrm>
          <a:prstGeom prst="line">
            <a:avLst/>
          </a:prstGeom>
          <a:ln w="2857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466678" y="424234"/>
            <a:ext cx="6508376" cy="576227"/>
          </a:xfrm>
        </p:spPr>
        <p:txBody>
          <a:bodyPr>
            <a:normAutofit/>
          </a:bodyPr>
          <a:lstStyle>
            <a:lvl1pPr marL="0" indent="0" algn="ctr">
              <a:buNone/>
              <a:defRPr sz="4000" b="1" spc="300">
                <a:solidFill>
                  <a:srgbClr val="1B43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5467350" y="1647825"/>
            <a:ext cx="6507163" cy="4802188"/>
          </a:xfrm>
        </p:spPr>
        <p:txBody>
          <a:bodyPr wrap="square" rIns="90000">
            <a:noAutofit/>
          </a:bodyPr>
          <a:lstStyle>
            <a:lvl1pPr marL="361950" indent="-361950">
              <a:spcAft>
                <a:spcPts val="1200"/>
              </a:spcAft>
              <a:buFontTx/>
              <a:buBlip>
                <a:blip r:embed="rId2"/>
              </a:buBlip>
              <a:defRPr sz="2200" baseline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20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lange Text mit Absatz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400" y="318486"/>
            <a:ext cx="720000" cy="5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87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8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826000" cy="6858000"/>
          </a:xfrm>
          <a:custGeom>
            <a:avLst/>
            <a:gdLst>
              <a:gd name="connsiteX0" fmla="*/ 2540000 w 4826000"/>
              <a:gd name="connsiteY0" fmla="*/ 4749800 h 6858000"/>
              <a:gd name="connsiteX1" fmla="*/ 4826000 w 4826000"/>
              <a:gd name="connsiteY1" fmla="*/ 4749800 h 6858000"/>
              <a:gd name="connsiteX2" fmla="*/ 4826000 w 4826000"/>
              <a:gd name="connsiteY2" fmla="*/ 6858000 h 6858000"/>
              <a:gd name="connsiteX3" fmla="*/ 2540000 w 4826000"/>
              <a:gd name="connsiteY3" fmla="*/ 6858000 h 6858000"/>
              <a:gd name="connsiteX4" fmla="*/ 0 w 4826000"/>
              <a:gd name="connsiteY4" fmla="*/ 4749800 h 6858000"/>
              <a:gd name="connsiteX5" fmla="*/ 2286000 w 4826000"/>
              <a:gd name="connsiteY5" fmla="*/ 4749800 h 6858000"/>
              <a:gd name="connsiteX6" fmla="*/ 2286000 w 4826000"/>
              <a:gd name="connsiteY6" fmla="*/ 6858000 h 6858000"/>
              <a:gd name="connsiteX7" fmla="*/ 0 w 4826000"/>
              <a:gd name="connsiteY7" fmla="*/ 6858000 h 6858000"/>
              <a:gd name="connsiteX8" fmla="*/ 2540000 w 4826000"/>
              <a:gd name="connsiteY8" fmla="*/ 2374901 h 6858000"/>
              <a:gd name="connsiteX9" fmla="*/ 4826000 w 4826000"/>
              <a:gd name="connsiteY9" fmla="*/ 2374901 h 6858000"/>
              <a:gd name="connsiteX10" fmla="*/ 4826000 w 4826000"/>
              <a:gd name="connsiteY10" fmla="*/ 4483100 h 6858000"/>
              <a:gd name="connsiteX11" fmla="*/ 2540000 w 4826000"/>
              <a:gd name="connsiteY11" fmla="*/ 4483100 h 6858000"/>
              <a:gd name="connsiteX12" fmla="*/ 0 w 4826000"/>
              <a:gd name="connsiteY12" fmla="*/ 2374900 h 6858000"/>
              <a:gd name="connsiteX13" fmla="*/ 2286000 w 4826000"/>
              <a:gd name="connsiteY13" fmla="*/ 2374900 h 6858000"/>
              <a:gd name="connsiteX14" fmla="*/ 2286000 w 4826000"/>
              <a:gd name="connsiteY14" fmla="*/ 4483100 h 6858000"/>
              <a:gd name="connsiteX15" fmla="*/ 0 w 4826000"/>
              <a:gd name="connsiteY15" fmla="*/ 4483100 h 6858000"/>
              <a:gd name="connsiteX16" fmla="*/ 2540000 w 4826000"/>
              <a:gd name="connsiteY16" fmla="*/ 1 h 6858000"/>
              <a:gd name="connsiteX17" fmla="*/ 4826000 w 4826000"/>
              <a:gd name="connsiteY17" fmla="*/ 1 h 6858000"/>
              <a:gd name="connsiteX18" fmla="*/ 4826000 w 4826000"/>
              <a:gd name="connsiteY18" fmla="*/ 2108200 h 6858000"/>
              <a:gd name="connsiteX19" fmla="*/ 2540000 w 4826000"/>
              <a:gd name="connsiteY19" fmla="*/ 2108200 h 6858000"/>
              <a:gd name="connsiteX20" fmla="*/ 0 w 4826000"/>
              <a:gd name="connsiteY20" fmla="*/ 0 h 6858000"/>
              <a:gd name="connsiteX21" fmla="*/ 2286000 w 4826000"/>
              <a:gd name="connsiteY21" fmla="*/ 0 h 6858000"/>
              <a:gd name="connsiteX22" fmla="*/ 2286000 w 4826000"/>
              <a:gd name="connsiteY22" fmla="*/ 2108200 h 6858000"/>
              <a:gd name="connsiteX23" fmla="*/ 0 w 4826000"/>
              <a:gd name="connsiteY23" fmla="*/ 2108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26000" h="6858000">
                <a:moveTo>
                  <a:pt x="2540000" y="4749800"/>
                </a:moveTo>
                <a:lnTo>
                  <a:pt x="4826000" y="4749800"/>
                </a:lnTo>
                <a:lnTo>
                  <a:pt x="4826000" y="6858000"/>
                </a:lnTo>
                <a:lnTo>
                  <a:pt x="2540000" y="6858000"/>
                </a:lnTo>
                <a:close/>
                <a:moveTo>
                  <a:pt x="0" y="4749800"/>
                </a:moveTo>
                <a:lnTo>
                  <a:pt x="2286000" y="4749800"/>
                </a:lnTo>
                <a:lnTo>
                  <a:pt x="2286000" y="6858000"/>
                </a:lnTo>
                <a:lnTo>
                  <a:pt x="0" y="6858000"/>
                </a:lnTo>
                <a:close/>
                <a:moveTo>
                  <a:pt x="2540000" y="2374901"/>
                </a:moveTo>
                <a:lnTo>
                  <a:pt x="4826000" y="2374901"/>
                </a:lnTo>
                <a:lnTo>
                  <a:pt x="4826000" y="4483100"/>
                </a:lnTo>
                <a:lnTo>
                  <a:pt x="2540000" y="4483100"/>
                </a:lnTo>
                <a:close/>
                <a:moveTo>
                  <a:pt x="0" y="2374900"/>
                </a:moveTo>
                <a:lnTo>
                  <a:pt x="2286000" y="2374900"/>
                </a:lnTo>
                <a:lnTo>
                  <a:pt x="2286000" y="4483100"/>
                </a:lnTo>
                <a:lnTo>
                  <a:pt x="0" y="4483100"/>
                </a:lnTo>
                <a:close/>
                <a:moveTo>
                  <a:pt x="2540000" y="1"/>
                </a:moveTo>
                <a:lnTo>
                  <a:pt x="4826000" y="1"/>
                </a:lnTo>
                <a:lnTo>
                  <a:pt x="4826000" y="2108200"/>
                </a:lnTo>
                <a:lnTo>
                  <a:pt x="2540000" y="2108200"/>
                </a:lnTo>
                <a:close/>
                <a:moveTo>
                  <a:pt x="0" y="0"/>
                </a:moveTo>
                <a:lnTo>
                  <a:pt x="2286000" y="0"/>
                </a:lnTo>
                <a:lnTo>
                  <a:pt x="2286000" y="2108200"/>
                </a:lnTo>
                <a:lnTo>
                  <a:pt x="0" y="2108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5466678" y="894096"/>
            <a:ext cx="6507835" cy="41856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rgbClr val="008D3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Unterschrift Wichtigste Informationen</a:t>
            </a:r>
            <a:endParaRPr lang="de-DE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5466678" y="1322181"/>
            <a:ext cx="6507835" cy="0"/>
          </a:xfrm>
          <a:prstGeom prst="line">
            <a:avLst/>
          </a:prstGeom>
          <a:ln w="2857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466678" y="424234"/>
            <a:ext cx="6508376" cy="576227"/>
          </a:xfrm>
        </p:spPr>
        <p:txBody>
          <a:bodyPr>
            <a:normAutofit/>
          </a:bodyPr>
          <a:lstStyle>
            <a:lvl1pPr marL="0" indent="0" algn="ctr">
              <a:buNone/>
              <a:defRPr sz="4000" b="1" spc="300">
                <a:solidFill>
                  <a:srgbClr val="1B43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5467350" y="1647825"/>
            <a:ext cx="6507163" cy="4802188"/>
          </a:xfrm>
        </p:spPr>
        <p:txBody>
          <a:bodyPr wrap="square" rIns="90000">
            <a:noAutofit/>
          </a:bodyPr>
          <a:lstStyle>
            <a:lvl1pPr marL="361950" indent="-361950">
              <a:spcAft>
                <a:spcPts val="1200"/>
              </a:spcAft>
              <a:buFontTx/>
              <a:buBlip>
                <a:blip r:embed="rId2"/>
              </a:buBlip>
              <a:defRPr sz="2200" baseline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20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lange Text mit Absatz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400" y="318486"/>
            <a:ext cx="720000" cy="5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38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e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8"/>
          </p:nvPr>
        </p:nvSpPr>
        <p:spPr>
          <a:xfrm>
            <a:off x="279400" y="228600"/>
            <a:ext cx="4546600" cy="63754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5466678" y="894096"/>
            <a:ext cx="6507835" cy="41856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rgbClr val="008D3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Unterschrift Wichtigste Informationen</a:t>
            </a:r>
            <a:endParaRPr lang="de-DE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5466678" y="1322181"/>
            <a:ext cx="6507835" cy="0"/>
          </a:xfrm>
          <a:prstGeom prst="line">
            <a:avLst/>
          </a:prstGeom>
          <a:ln w="2857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466678" y="424234"/>
            <a:ext cx="6508376" cy="576227"/>
          </a:xfrm>
        </p:spPr>
        <p:txBody>
          <a:bodyPr>
            <a:normAutofit/>
          </a:bodyPr>
          <a:lstStyle>
            <a:lvl1pPr marL="0" indent="0" algn="ctr">
              <a:buNone/>
              <a:defRPr sz="4000" b="1" spc="300">
                <a:solidFill>
                  <a:srgbClr val="1B43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5467350" y="1647825"/>
            <a:ext cx="6507163" cy="4802188"/>
          </a:xfrm>
        </p:spPr>
        <p:txBody>
          <a:bodyPr wrap="square" rIns="90000">
            <a:noAutofit/>
          </a:bodyPr>
          <a:lstStyle>
            <a:lvl1pPr marL="361950" indent="-361950">
              <a:spcAft>
                <a:spcPts val="1200"/>
              </a:spcAft>
              <a:buFontTx/>
              <a:buBlip>
                <a:blip r:embed="rId2"/>
              </a:buBlip>
              <a:defRPr sz="2200" baseline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20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lange Text mit Absatz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400" y="318486"/>
            <a:ext cx="720000" cy="5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75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e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5466678" y="894096"/>
            <a:ext cx="6507835" cy="41856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rgbClr val="008D3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Unterschrift Wichtigste Informationen</a:t>
            </a:r>
            <a:endParaRPr lang="de-DE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5466678" y="1322181"/>
            <a:ext cx="6507835" cy="0"/>
          </a:xfrm>
          <a:prstGeom prst="line">
            <a:avLst/>
          </a:prstGeom>
          <a:ln w="2857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466678" y="424234"/>
            <a:ext cx="6508376" cy="576227"/>
          </a:xfrm>
        </p:spPr>
        <p:txBody>
          <a:bodyPr>
            <a:normAutofit/>
          </a:bodyPr>
          <a:lstStyle>
            <a:lvl1pPr marL="0" indent="0" algn="ctr">
              <a:buNone/>
              <a:defRPr sz="4000" b="1" spc="300">
                <a:solidFill>
                  <a:srgbClr val="1B43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5467350" y="1647825"/>
            <a:ext cx="6507163" cy="4802188"/>
          </a:xfrm>
        </p:spPr>
        <p:txBody>
          <a:bodyPr wrap="square" rIns="90000">
            <a:noAutofit/>
          </a:bodyPr>
          <a:lstStyle>
            <a:lvl1pPr marL="361950" indent="-361950">
              <a:spcAft>
                <a:spcPts val="1200"/>
              </a:spcAft>
              <a:buFontTx/>
              <a:buBlip>
                <a:blip r:embed="rId2"/>
              </a:buBlip>
              <a:defRPr sz="2200" baseline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20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lange Text mit Absatz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400" y="318486"/>
            <a:ext cx="720000" cy="5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46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e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ildplatzhalter 4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5778500" cy="6858000"/>
          </a:xfrm>
          <a:custGeom>
            <a:avLst/>
            <a:gdLst>
              <a:gd name="connsiteX0" fmla="*/ 2470150 w 5778500"/>
              <a:gd name="connsiteY0" fmla="*/ 5516377 h 6858000"/>
              <a:gd name="connsiteX1" fmla="*/ 3263900 w 5778500"/>
              <a:gd name="connsiteY1" fmla="*/ 6858000 h 6858000"/>
              <a:gd name="connsiteX2" fmla="*/ 1676400 w 5778500"/>
              <a:gd name="connsiteY2" fmla="*/ 6858000 h 6858000"/>
              <a:gd name="connsiteX3" fmla="*/ 838201 w 5778500"/>
              <a:gd name="connsiteY3" fmla="*/ 5516377 h 6858000"/>
              <a:gd name="connsiteX4" fmla="*/ 2425700 w 5778500"/>
              <a:gd name="connsiteY4" fmla="*/ 5516377 h 6858000"/>
              <a:gd name="connsiteX5" fmla="*/ 1631950 w 5778500"/>
              <a:gd name="connsiteY5" fmla="*/ 6858000 h 6858000"/>
              <a:gd name="connsiteX6" fmla="*/ 793751 w 5778500"/>
              <a:gd name="connsiteY6" fmla="*/ 5516377 h 6858000"/>
              <a:gd name="connsiteX7" fmla="*/ 1587501 w 5778500"/>
              <a:gd name="connsiteY7" fmla="*/ 6858000 h 6858000"/>
              <a:gd name="connsiteX8" fmla="*/ 1 w 5778500"/>
              <a:gd name="connsiteY8" fmla="*/ 6858000 h 6858000"/>
              <a:gd name="connsiteX9" fmla="*/ 2514600 w 5778500"/>
              <a:gd name="connsiteY9" fmla="*/ 5516376 h 6858000"/>
              <a:gd name="connsiteX10" fmla="*/ 4102100 w 5778500"/>
              <a:gd name="connsiteY10" fmla="*/ 5516376 h 6858000"/>
              <a:gd name="connsiteX11" fmla="*/ 3308350 w 5778500"/>
              <a:gd name="connsiteY11" fmla="*/ 6857999 h 6858000"/>
              <a:gd name="connsiteX12" fmla="*/ 4146550 w 5778500"/>
              <a:gd name="connsiteY12" fmla="*/ 5516375 h 6858000"/>
              <a:gd name="connsiteX13" fmla="*/ 4940300 w 5778500"/>
              <a:gd name="connsiteY13" fmla="*/ 6857998 h 6858000"/>
              <a:gd name="connsiteX14" fmla="*/ 3352800 w 5778500"/>
              <a:gd name="connsiteY14" fmla="*/ 6857998 h 6858000"/>
              <a:gd name="connsiteX15" fmla="*/ 0 w 5778500"/>
              <a:gd name="connsiteY15" fmla="*/ 5516375 h 6858000"/>
              <a:gd name="connsiteX16" fmla="*/ 749300 w 5778500"/>
              <a:gd name="connsiteY16" fmla="*/ 5516375 h 6858000"/>
              <a:gd name="connsiteX17" fmla="*/ 0 w 5778500"/>
              <a:gd name="connsiteY17" fmla="*/ 6782868 h 6858000"/>
              <a:gd name="connsiteX18" fmla="*/ 0 w 5778500"/>
              <a:gd name="connsiteY18" fmla="*/ 4208937 h 6858000"/>
              <a:gd name="connsiteX19" fmla="*/ 749302 w 5778500"/>
              <a:gd name="connsiteY19" fmla="*/ 5475432 h 6858000"/>
              <a:gd name="connsiteX20" fmla="*/ 0 w 5778500"/>
              <a:gd name="connsiteY20" fmla="*/ 5475432 h 6858000"/>
              <a:gd name="connsiteX21" fmla="*/ 3352800 w 5778500"/>
              <a:gd name="connsiteY21" fmla="*/ 4139053 h 6858000"/>
              <a:gd name="connsiteX22" fmla="*/ 4940300 w 5778500"/>
              <a:gd name="connsiteY22" fmla="*/ 4139053 h 6858000"/>
              <a:gd name="connsiteX23" fmla="*/ 4146550 w 5778500"/>
              <a:gd name="connsiteY23" fmla="*/ 5480676 h 6858000"/>
              <a:gd name="connsiteX24" fmla="*/ 3308350 w 5778500"/>
              <a:gd name="connsiteY24" fmla="*/ 4133809 h 6858000"/>
              <a:gd name="connsiteX25" fmla="*/ 4102100 w 5778500"/>
              <a:gd name="connsiteY25" fmla="*/ 5475432 h 6858000"/>
              <a:gd name="connsiteX26" fmla="*/ 2514600 w 5778500"/>
              <a:gd name="connsiteY26" fmla="*/ 5475432 h 6858000"/>
              <a:gd name="connsiteX27" fmla="*/ 1631950 w 5778500"/>
              <a:gd name="connsiteY27" fmla="*/ 4133809 h 6858000"/>
              <a:gd name="connsiteX28" fmla="*/ 2425700 w 5778500"/>
              <a:gd name="connsiteY28" fmla="*/ 5475432 h 6858000"/>
              <a:gd name="connsiteX29" fmla="*/ 838201 w 5778500"/>
              <a:gd name="connsiteY29" fmla="*/ 5475432 h 6858000"/>
              <a:gd name="connsiteX30" fmla="*/ 1 w 5778500"/>
              <a:gd name="connsiteY30" fmla="*/ 4133809 h 6858000"/>
              <a:gd name="connsiteX31" fmla="*/ 1587501 w 5778500"/>
              <a:gd name="connsiteY31" fmla="*/ 4133809 h 6858000"/>
              <a:gd name="connsiteX32" fmla="*/ 793751 w 5778500"/>
              <a:gd name="connsiteY32" fmla="*/ 5475432 h 6858000"/>
              <a:gd name="connsiteX33" fmla="*/ 1676400 w 5778500"/>
              <a:gd name="connsiteY33" fmla="*/ 4133808 h 6858000"/>
              <a:gd name="connsiteX34" fmla="*/ 3263900 w 5778500"/>
              <a:gd name="connsiteY34" fmla="*/ 4133808 h 6858000"/>
              <a:gd name="connsiteX35" fmla="*/ 2470150 w 5778500"/>
              <a:gd name="connsiteY35" fmla="*/ 5475431 h 6858000"/>
              <a:gd name="connsiteX36" fmla="*/ 2514600 w 5778500"/>
              <a:gd name="connsiteY36" fmla="*/ 2754641 h 6858000"/>
              <a:gd name="connsiteX37" fmla="*/ 4102100 w 5778500"/>
              <a:gd name="connsiteY37" fmla="*/ 2754641 h 6858000"/>
              <a:gd name="connsiteX38" fmla="*/ 3308350 w 5778500"/>
              <a:gd name="connsiteY38" fmla="*/ 4096262 h 6858000"/>
              <a:gd name="connsiteX39" fmla="*/ 2470150 w 5778500"/>
              <a:gd name="connsiteY39" fmla="*/ 2754641 h 6858000"/>
              <a:gd name="connsiteX40" fmla="*/ 3263900 w 5778500"/>
              <a:gd name="connsiteY40" fmla="*/ 4096262 h 6858000"/>
              <a:gd name="connsiteX41" fmla="*/ 1676400 w 5778500"/>
              <a:gd name="connsiteY41" fmla="*/ 4096262 h 6858000"/>
              <a:gd name="connsiteX42" fmla="*/ 793752 w 5778500"/>
              <a:gd name="connsiteY42" fmla="*/ 2754641 h 6858000"/>
              <a:gd name="connsiteX43" fmla="*/ 1587502 w 5778500"/>
              <a:gd name="connsiteY43" fmla="*/ 4096262 h 6858000"/>
              <a:gd name="connsiteX44" fmla="*/ 2 w 5778500"/>
              <a:gd name="connsiteY44" fmla="*/ 4096262 h 6858000"/>
              <a:gd name="connsiteX45" fmla="*/ 0 w 5778500"/>
              <a:gd name="connsiteY45" fmla="*/ 2754641 h 6858000"/>
              <a:gd name="connsiteX46" fmla="*/ 749302 w 5778500"/>
              <a:gd name="connsiteY46" fmla="*/ 2754641 h 6858000"/>
              <a:gd name="connsiteX47" fmla="*/ 0 w 5778500"/>
              <a:gd name="connsiteY47" fmla="*/ 4021135 h 6858000"/>
              <a:gd name="connsiteX48" fmla="*/ 838202 w 5778500"/>
              <a:gd name="connsiteY48" fmla="*/ 2754640 h 6858000"/>
              <a:gd name="connsiteX49" fmla="*/ 2425700 w 5778500"/>
              <a:gd name="connsiteY49" fmla="*/ 2754640 h 6858000"/>
              <a:gd name="connsiteX50" fmla="*/ 1631950 w 5778500"/>
              <a:gd name="connsiteY50" fmla="*/ 4096261 h 6858000"/>
              <a:gd name="connsiteX51" fmla="*/ 4146549 w 5778500"/>
              <a:gd name="connsiteY51" fmla="*/ 2754638 h 6858000"/>
              <a:gd name="connsiteX52" fmla="*/ 4940299 w 5778500"/>
              <a:gd name="connsiteY52" fmla="*/ 4096259 h 6858000"/>
              <a:gd name="connsiteX53" fmla="*/ 3352799 w 5778500"/>
              <a:gd name="connsiteY53" fmla="*/ 4096259 h 6858000"/>
              <a:gd name="connsiteX54" fmla="*/ 0 w 5778500"/>
              <a:gd name="connsiteY54" fmla="*/ 1452449 h 6858000"/>
              <a:gd name="connsiteX55" fmla="*/ 749303 w 5778500"/>
              <a:gd name="connsiteY55" fmla="*/ 2718945 h 6858000"/>
              <a:gd name="connsiteX56" fmla="*/ 0 w 5778500"/>
              <a:gd name="connsiteY56" fmla="*/ 2718945 h 6858000"/>
              <a:gd name="connsiteX57" fmla="*/ 3308350 w 5778500"/>
              <a:gd name="connsiteY57" fmla="*/ 1377323 h 6858000"/>
              <a:gd name="connsiteX58" fmla="*/ 4102100 w 5778500"/>
              <a:gd name="connsiteY58" fmla="*/ 2718945 h 6858000"/>
              <a:gd name="connsiteX59" fmla="*/ 2514600 w 5778500"/>
              <a:gd name="connsiteY59" fmla="*/ 2718945 h 6858000"/>
              <a:gd name="connsiteX60" fmla="*/ 1631951 w 5778500"/>
              <a:gd name="connsiteY60" fmla="*/ 1377323 h 6858000"/>
              <a:gd name="connsiteX61" fmla="*/ 2425701 w 5778500"/>
              <a:gd name="connsiteY61" fmla="*/ 2718945 h 6858000"/>
              <a:gd name="connsiteX62" fmla="*/ 838203 w 5778500"/>
              <a:gd name="connsiteY62" fmla="*/ 2718945 h 6858000"/>
              <a:gd name="connsiteX63" fmla="*/ 3 w 5778500"/>
              <a:gd name="connsiteY63" fmla="*/ 1377323 h 6858000"/>
              <a:gd name="connsiteX64" fmla="*/ 1587503 w 5778500"/>
              <a:gd name="connsiteY64" fmla="*/ 1377323 h 6858000"/>
              <a:gd name="connsiteX65" fmla="*/ 793753 w 5778500"/>
              <a:gd name="connsiteY65" fmla="*/ 2718945 h 6858000"/>
              <a:gd name="connsiteX66" fmla="*/ 3352800 w 5778500"/>
              <a:gd name="connsiteY66" fmla="*/ 1377322 h 6858000"/>
              <a:gd name="connsiteX67" fmla="*/ 4940300 w 5778500"/>
              <a:gd name="connsiteY67" fmla="*/ 1377322 h 6858000"/>
              <a:gd name="connsiteX68" fmla="*/ 4146550 w 5778500"/>
              <a:gd name="connsiteY68" fmla="*/ 2718945 h 6858000"/>
              <a:gd name="connsiteX69" fmla="*/ 1676401 w 5778500"/>
              <a:gd name="connsiteY69" fmla="*/ 1377322 h 6858000"/>
              <a:gd name="connsiteX70" fmla="*/ 3263900 w 5778500"/>
              <a:gd name="connsiteY70" fmla="*/ 1377322 h 6858000"/>
              <a:gd name="connsiteX71" fmla="*/ 2470150 w 5778500"/>
              <a:gd name="connsiteY71" fmla="*/ 2718944 h 6858000"/>
              <a:gd name="connsiteX72" fmla="*/ 4191000 w 5778500"/>
              <a:gd name="connsiteY72" fmla="*/ 2 h 6858000"/>
              <a:gd name="connsiteX73" fmla="*/ 5778500 w 5778500"/>
              <a:gd name="connsiteY73" fmla="*/ 2 h 6858000"/>
              <a:gd name="connsiteX74" fmla="*/ 4984750 w 5778500"/>
              <a:gd name="connsiteY74" fmla="*/ 1341625 h 6858000"/>
              <a:gd name="connsiteX75" fmla="*/ 4146550 w 5778500"/>
              <a:gd name="connsiteY75" fmla="*/ 2 h 6858000"/>
              <a:gd name="connsiteX76" fmla="*/ 4940300 w 5778500"/>
              <a:gd name="connsiteY76" fmla="*/ 1341625 h 6858000"/>
              <a:gd name="connsiteX77" fmla="*/ 3352800 w 5778500"/>
              <a:gd name="connsiteY77" fmla="*/ 1341625 h 6858000"/>
              <a:gd name="connsiteX78" fmla="*/ 2470150 w 5778500"/>
              <a:gd name="connsiteY78" fmla="*/ 2 h 6858000"/>
              <a:gd name="connsiteX79" fmla="*/ 3263900 w 5778500"/>
              <a:gd name="connsiteY79" fmla="*/ 1341625 h 6858000"/>
              <a:gd name="connsiteX80" fmla="*/ 1676402 w 5778500"/>
              <a:gd name="connsiteY80" fmla="*/ 1341625 h 6858000"/>
              <a:gd name="connsiteX81" fmla="*/ 838203 w 5778500"/>
              <a:gd name="connsiteY81" fmla="*/ 2 h 6858000"/>
              <a:gd name="connsiteX82" fmla="*/ 2425701 w 5778500"/>
              <a:gd name="connsiteY82" fmla="*/ 2 h 6858000"/>
              <a:gd name="connsiteX83" fmla="*/ 1631952 w 5778500"/>
              <a:gd name="connsiteY83" fmla="*/ 1341625 h 6858000"/>
              <a:gd name="connsiteX84" fmla="*/ 793754 w 5778500"/>
              <a:gd name="connsiteY84" fmla="*/ 2 h 6858000"/>
              <a:gd name="connsiteX85" fmla="*/ 1587504 w 5778500"/>
              <a:gd name="connsiteY85" fmla="*/ 1341625 h 6858000"/>
              <a:gd name="connsiteX86" fmla="*/ 4 w 5778500"/>
              <a:gd name="connsiteY86" fmla="*/ 1341625 h 6858000"/>
              <a:gd name="connsiteX87" fmla="*/ 2514600 w 5778500"/>
              <a:gd name="connsiteY87" fmla="*/ 1 h 6858000"/>
              <a:gd name="connsiteX88" fmla="*/ 4102100 w 5778500"/>
              <a:gd name="connsiteY88" fmla="*/ 1 h 6858000"/>
              <a:gd name="connsiteX89" fmla="*/ 3308350 w 5778500"/>
              <a:gd name="connsiteY89" fmla="*/ 1341624 h 6858000"/>
              <a:gd name="connsiteX90" fmla="*/ 0 w 5778500"/>
              <a:gd name="connsiteY90" fmla="*/ 0 h 6858000"/>
              <a:gd name="connsiteX91" fmla="*/ 749303 w 5778500"/>
              <a:gd name="connsiteY91" fmla="*/ 0 h 6858000"/>
              <a:gd name="connsiteX92" fmla="*/ 0 w 5778500"/>
              <a:gd name="connsiteY92" fmla="*/ 12664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778500" h="6858000">
                <a:moveTo>
                  <a:pt x="2470150" y="5516377"/>
                </a:moveTo>
                <a:lnTo>
                  <a:pt x="3263900" y="6858000"/>
                </a:lnTo>
                <a:lnTo>
                  <a:pt x="1676400" y="6858000"/>
                </a:lnTo>
                <a:close/>
                <a:moveTo>
                  <a:pt x="838201" y="5516377"/>
                </a:moveTo>
                <a:lnTo>
                  <a:pt x="2425700" y="5516377"/>
                </a:lnTo>
                <a:lnTo>
                  <a:pt x="1631950" y="6858000"/>
                </a:lnTo>
                <a:close/>
                <a:moveTo>
                  <a:pt x="793751" y="5516377"/>
                </a:moveTo>
                <a:lnTo>
                  <a:pt x="1587501" y="6858000"/>
                </a:lnTo>
                <a:lnTo>
                  <a:pt x="1" y="6858000"/>
                </a:lnTo>
                <a:close/>
                <a:moveTo>
                  <a:pt x="2514600" y="5516376"/>
                </a:moveTo>
                <a:lnTo>
                  <a:pt x="4102100" y="5516376"/>
                </a:lnTo>
                <a:lnTo>
                  <a:pt x="3308350" y="6857999"/>
                </a:lnTo>
                <a:close/>
                <a:moveTo>
                  <a:pt x="4146550" y="5516375"/>
                </a:moveTo>
                <a:lnTo>
                  <a:pt x="4940300" y="6857998"/>
                </a:lnTo>
                <a:lnTo>
                  <a:pt x="3352800" y="6857998"/>
                </a:lnTo>
                <a:close/>
                <a:moveTo>
                  <a:pt x="0" y="5516375"/>
                </a:moveTo>
                <a:lnTo>
                  <a:pt x="749300" y="5516375"/>
                </a:lnTo>
                <a:lnTo>
                  <a:pt x="0" y="6782868"/>
                </a:lnTo>
                <a:close/>
                <a:moveTo>
                  <a:pt x="0" y="4208937"/>
                </a:moveTo>
                <a:lnTo>
                  <a:pt x="749302" y="5475432"/>
                </a:lnTo>
                <a:lnTo>
                  <a:pt x="0" y="5475432"/>
                </a:lnTo>
                <a:close/>
                <a:moveTo>
                  <a:pt x="3352800" y="4139053"/>
                </a:moveTo>
                <a:lnTo>
                  <a:pt x="4940300" y="4139053"/>
                </a:lnTo>
                <a:lnTo>
                  <a:pt x="4146550" y="5480676"/>
                </a:lnTo>
                <a:close/>
                <a:moveTo>
                  <a:pt x="3308350" y="4133809"/>
                </a:moveTo>
                <a:lnTo>
                  <a:pt x="4102100" y="5475432"/>
                </a:lnTo>
                <a:lnTo>
                  <a:pt x="2514600" y="5475432"/>
                </a:lnTo>
                <a:close/>
                <a:moveTo>
                  <a:pt x="1631950" y="4133809"/>
                </a:moveTo>
                <a:lnTo>
                  <a:pt x="2425700" y="5475432"/>
                </a:lnTo>
                <a:lnTo>
                  <a:pt x="838201" y="5475432"/>
                </a:lnTo>
                <a:close/>
                <a:moveTo>
                  <a:pt x="1" y="4133809"/>
                </a:moveTo>
                <a:lnTo>
                  <a:pt x="1587501" y="4133809"/>
                </a:lnTo>
                <a:lnTo>
                  <a:pt x="793751" y="5475432"/>
                </a:lnTo>
                <a:close/>
                <a:moveTo>
                  <a:pt x="1676400" y="4133808"/>
                </a:moveTo>
                <a:lnTo>
                  <a:pt x="3263900" y="4133808"/>
                </a:lnTo>
                <a:lnTo>
                  <a:pt x="2470150" y="5475431"/>
                </a:lnTo>
                <a:close/>
                <a:moveTo>
                  <a:pt x="2514600" y="2754641"/>
                </a:moveTo>
                <a:lnTo>
                  <a:pt x="4102100" y="2754641"/>
                </a:lnTo>
                <a:lnTo>
                  <a:pt x="3308350" y="4096262"/>
                </a:lnTo>
                <a:close/>
                <a:moveTo>
                  <a:pt x="2470150" y="2754641"/>
                </a:moveTo>
                <a:lnTo>
                  <a:pt x="3263900" y="4096262"/>
                </a:lnTo>
                <a:lnTo>
                  <a:pt x="1676400" y="4096262"/>
                </a:lnTo>
                <a:close/>
                <a:moveTo>
                  <a:pt x="793752" y="2754641"/>
                </a:moveTo>
                <a:lnTo>
                  <a:pt x="1587502" y="4096262"/>
                </a:lnTo>
                <a:lnTo>
                  <a:pt x="2" y="4096262"/>
                </a:lnTo>
                <a:close/>
                <a:moveTo>
                  <a:pt x="0" y="2754641"/>
                </a:moveTo>
                <a:lnTo>
                  <a:pt x="749302" y="2754641"/>
                </a:lnTo>
                <a:lnTo>
                  <a:pt x="0" y="4021135"/>
                </a:lnTo>
                <a:close/>
                <a:moveTo>
                  <a:pt x="838202" y="2754640"/>
                </a:moveTo>
                <a:lnTo>
                  <a:pt x="2425700" y="2754640"/>
                </a:lnTo>
                <a:lnTo>
                  <a:pt x="1631950" y="4096261"/>
                </a:lnTo>
                <a:close/>
                <a:moveTo>
                  <a:pt x="4146549" y="2754638"/>
                </a:moveTo>
                <a:lnTo>
                  <a:pt x="4940299" y="4096259"/>
                </a:lnTo>
                <a:lnTo>
                  <a:pt x="3352799" y="4096259"/>
                </a:lnTo>
                <a:close/>
                <a:moveTo>
                  <a:pt x="0" y="1452449"/>
                </a:moveTo>
                <a:lnTo>
                  <a:pt x="749303" y="2718945"/>
                </a:lnTo>
                <a:lnTo>
                  <a:pt x="0" y="2718945"/>
                </a:lnTo>
                <a:close/>
                <a:moveTo>
                  <a:pt x="3308350" y="1377323"/>
                </a:moveTo>
                <a:lnTo>
                  <a:pt x="4102100" y="2718945"/>
                </a:lnTo>
                <a:lnTo>
                  <a:pt x="2514600" y="2718945"/>
                </a:lnTo>
                <a:close/>
                <a:moveTo>
                  <a:pt x="1631951" y="1377323"/>
                </a:moveTo>
                <a:lnTo>
                  <a:pt x="2425701" y="2718945"/>
                </a:lnTo>
                <a:lnTo>
                  <a:pt x="838203" y="2718945"/>
                </a:lnTo>
                <a:close/>
                <a:moveTo>
                  <a:pt x="3" y="1377323"/>
                </a:moveTo>
                <a:lnTo>
                  <a:pt x="1587503" y="1377323"/>
                </a:lnTo>
                <a:lnTo>
                  <a:pt x="793753" y="2718945"/>
                </a:lnTo>
                <a:close/>
                <a:moveTo>
                  <a:pt x="3352800" y="1377322"/>
                </a:moveTo>
                <a:lnTo>
                  <a:pt x="4940300" y="1377322"/>
                </a:lnTo>
                <a:lnTo>
                  <a:pt x="4146550" y="2718945"/>
                </a:lnTo>
                <a:close/>
                <a:moveTo>
                  <a:pt x="1676401" y="1377322"/>
                </a:moveTo>
                <a:lnTo>
                  <a:pt x="3263900" y="1377322"/>
                </a:lnTo>
                <a:lnTo>
                  <a:pt x="2470150" y="2718944"/>
                </a:lnTo>
                <a:close/>
                <a:moveTo>
                  <a:pt x="4191000" y="2"/>
                </a:moveTo>
                <a:lnTo>
                  <a:pt x="5778500" y="2"/>
                </a:lnTo>
                <a:lnTo>
                  <a:pt x="4984750" y="1341625"/>
                </a:lnTo>
                <a:close/>
                <a:moveTo>
                  <a:pt x="4146550" y="2"/>
                </a:moveTo>
                <a:lnTo>
                  <a:pt x="4940300" y="1341625"/>
                </a:lnTo>
                <a:lnTo>
                  <a:pt x="3352800" y="1341625"/>
                </a:lnTo>
                <a:close/>
                <a:moveTo>
                  <a:pt x="2470150" y="2"/>
                </a:moveTo>
                <a:lnTo>
                  <a:pt x="3263900" y="1341625"/>
                </a:lnTo>
                <a:lnTo>
                  <a:pt x="1676402" y="1341625"/>
                </a:lnTo>
                <a:close/>
                <a:moveTo>
                  <a:pt x="838203" y="2"/>
                </a:moveTo>
                <a:lnTo>
                  <a:pt x="2425701" y="2"/>
                </a:lnTo>
                <a:lnTo>
                  <a:pt x="1631952" y="1341625"/>
                </a:lnTo>
                <a:close/>
                <a:moveTo>
                  <a:pt x="793754" y="2"/>
                </a:moveTo>
                <a:lnTo>
                  <a:pt x="1587504" y="1341625"/>
                </a:lnTo>
                <a:lnTo>
                  <a:pt x="4" y="1341625"/>
                </a:lnTo>
                <a:close/>
                <a:moveTo>
                  <a:pt x="2514600" y="1"/>
                </a:moveTo>
                <a:lnTo>
                  <a:pt x="4102100" y="1"/>
                </a:lnTo>
                <a:lnTo>
                  <a:pt x="3308350" y="1341624"/>
                </a:lnTo>
                <a:close/>
                <a:moveTo>
                  <a:pt x="0" y="0"/>
                </a:moveTo>
                <a:lnTo>
                  <a:pt x="749303" y="0"/>
                </a:lnTo>
                <a:lnTo>
                  <a:pt x="0" y="12664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5466678" y="894096"/>
            <a:ext cx="6507835" cy="41856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rgbClr val="008D3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Unterschrift Wichtigste Informationen</a:t>
            </a:r>
            <a:endParaRPr lang="de-DE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5466678" y="1322181"/>
            <a:ext cx="6507835" cy="0"/>
          </a:xfrm>
          <a:prstGeom prst="line">
            <a:avLst/>
          </a:prstGeom>
          <a:ln w="2857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466678" y="424234"/>
            <a:ext cx="6508376" cy="576227"/>
          </a:xfrm>
        </p:spPr>
        <p:txBody>
          <a:bodyPr>
            <a:normAutofit/>
          </a:bodyPr>
          <a:lstStyle>
            <a:lvl1pPr marL="0" indent="0" algn="ctr">
              <a:buNone/>
              <a:defRPr sz="4000" b="1" spc="300">
                <a:solidFill>
                  <a:srgbClr val="1B43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5467350" y="1647825"/>
            <a:ext cx="6507163" cy="4802188"/>
          </a:xfrm>
        </p:spPr>
        <p:txBody>
          <a:bodyPr wrap="square" rIns="90000">
            <a:noAutofit/>
          </a:bodyPr>
          <a:lstStyle>
            <a:lvl1pPr marL="361950" indent="-361950">
              <a:spcAft>
                <a:spcPts val="1200"/>
              </a:spcAft>
              <a:buFontTx/>
              <a:buBlip>
                <a:blip r:embed="rId2"/>
              </a:buBlip>
              <a:defRPr sz="2200" baseline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20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lange Text mit Absatz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400" y="318486"/>
            <a:ext cx="720000" cy="5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67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e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5466678" y="894096"/>
            <a:ext cx="6507835" cy="41856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rgbClr val="008D3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Unterschrift Wichtigste Informationen</a:t>
            </a:r>
            <a:endParaRPr lang="de-DE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5466678" y="1322181"/>
            <a:ext cx="6507835" cy="0"/>
          </a:xfrm>
          <a:prstGeom prst="line">
            <a:avLst/>
          </a:prstGeom>
          <a:ln w="2857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466678" y="424234"/>
            <a:ext cx="6508376" cy="576227"/>
          </a:xfrm>
        </p:spPr>
        <p:txBody>
          <a:bodyPr>
            <a:normAutofit/>
          </a:bodyPr>
          <a:lstStyle>
            <a:lvl1pPr marL="0" indent="0" algn="ctr">
              <a:buNone/>
              <a:defRPr sz="4000" b="1" spc="300">
                <a:solidFill>
                  <a:srgbClr val="1B43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5467350" y="1647825"/>
            <a:ext cx="6507163" cy="4802188"/>
          </a:xfrm>
        </p:spPr>
        <p:txBody>
          <a:bodyPr wrap="square" rIns="90000">
            <a:noAutofit/>
          </a:bodyPr>
          <a:lstStyle>
            <a:lvl1pPr marL="361950" indent="-361950">
              <a:spcAft>
                <a:spcPts val="1200"/>
              </a:spcAft>
              <a:buFontTx/>
              <a:buBlip>
                <a:blip r:embed="rId2"/>
              </a:buBlip>
              <a:defRPr sz="2200" baseline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20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lange Text mit Absatz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400" y="318486"/>
            <a:ext cx="720000" cy="5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44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8EA4E-044D-4988-A195-2361A9E1F932}" type="datetimeFigureOut">
              <a:rPr lang="de-DE" smtClean="0"/>
              <a:t>22.01.2021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D3F1A-6F06-4DA5-84CD-A27A0895D0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69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9" r:id="rId4"/>
    <p:sldLayoutId id="2147483670" r:id="rId5"/>
    <p:sldLayoutId id="2147483673" r:id="rId6"/>
    <p:sldLayoutId id="2147483676" r:id="rId7"/>
    <p:sldLayoutId id="2147483678" r:id="rId8"/>
    <p:sldLayoutId id="2147483675" r:id="rId9"/>
    <p:sldLayoutId id="2147483681" r:id="rId10"/>
    <p:sldLayoutId id="2147483672" r:id="rId11"/>
    <p:sldLayoutId id="2147483671" r:id="rId12"/>
    <p:sldLayoutId id="2147483680" r:id="rId13"/>
    <p:sldLayoutId id="2147483682" r:id="rId14"/>
    <p:sldLayoutId id="214748367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de-DE" sz="3200" dirty="0">
                <a:solidFill>
                  <a:prstClr val="white"/>
                </a:solidFill>
              </a:rPr>
              <a:t>N-Düngung und </a:t>
            </a:r>
            <a:r>
              <a:rPr lang="de-DE" sz="3200" dirty="0" err="1">
                <a:solidFill>
                  <a:prstClr val="white"/>
                </a:solidFill>
              </a:rPr>
              <a:t>Gärrest</a:t>
            </a:r>
            <a:r>
              <a:rPr lang="de-DE" sz="3200" dirty="0">
                <a:solidFill>
                  <a:prstClr val="white"/>
                </a:solidFill>
              </a:rPr>
              <a:t> 2020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76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1800" dirty="0" err="1"/>
              <a:t>AminoN</a:t>
            </a:r>
            <a:r>
              <a:rPr lang="de-DE" sz="1800" dirty="0"/>
              <a:t>-Gehalt </a:t>
            </a:r>
            <a:r>
              <a:rPr lang="de-DE" sz="1800" dirty="0" err="1">
                <a:solidFill>
                  <a:srgbClr val="4BACC6"/>
                </a:solidFill>
              </a:rPr>
              <a:t>Koldingen</a:t>
            </a:r>
            <a:r>
              <a:rPr lang="de-DE" sz="1800" dirty="0"/>
              <a:t> und </a:t>
            </a:r>
            <a:r>
              <a:rPr lang="de-DE" sz="1800" dirty="0" err="1">
                <a:solidFill>
                  <a:srgbClr val="6D82A5"/>
                </a:solidFill>
              </a:rPr>
              <a:t>Höckelheim</a:t>
            </a:r>
            <a:r>
              <a:rPr lang="de-DE" sz="1800" dirty="0"/>
              <a:t> 2020</a:t>
            </a:r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Vergleich organischer Dünger</a:t>
            </a:r>
          </a:p>
        </p:txBody>
      </p:sp>
      <p:pic>
        <p:nvPicPr>
          <p:cNvPr id="11" name="Picture 21" descr="3c_Logo_Niedersachs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870" y="419610"/>
            <a:ext cx="2296623" cy="39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190217"/>
              </p:ext>
            </p:extLst>
          </p:nvPr>
        </p:nvGraphicFramePr>
        <p:xfrm>
          <a:off x="422913" y="2220929"/>
          <a:ext cx="11419200" cy="45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hteck 1"/>
          <p:cNvSpPr/>
          <p:nvPr/>
        </p:nvSpPr>
        <p:spPr>
          <a:xfrm>
            <a:off x="10845582" y="5661328"/>
            <a:ext cx="365760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de-DE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Zuckergehalt </a:t>
            </a:r>
            <a:r>
              <a:rPr lang="de-DE" dirty="0" err="1">
                <a:solidFill>
                  <a:srgbClr val="FDC500"/>
                </a:solidFill>
              </a:rPr>
              <a:t>Koldingen</a:t>
            </a:r>
            <a:r>
              <a:rPr lang="de-DE" dirty="0"/>
              <a:t> und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Höckelheim</a:t>
            </a:r>
            <a:r>
              <a:rPr lang="de-DE" dirty="0"/>
              <a:t> 2020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0"/>
            <a:r>
              <a:rPr lang="de-DE" sz="2800" dirty="0"/>
              <a:t>Vergleich organischer Dünger</a:t>
            </a:r>
          </a:p>
          <a:p>
            <a:endParaRPr lang="de-DE" dirty="0"/>
          </a:p>
        </p:txBody>
      </p:sp>
      <p:graphicFrame>
        <p:nvGraphicFramePr>
          <p:cNvPr id="7" name="Diagrammplatzhalter 6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2346899569"/>
              </p:ext>
            </p:extLst>
          </p:nvPr>
        </p:nvGraphicFramePr>
        <p:xfrm>
          <a:off x="36513" y="1782518"/>
          <a:ext cx="12192000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390321" y="141446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chemeClr val="accent3">
                    <a:lumMod val="50000"/>
                  </a:schemeClr>
                </a:solidFill>
              </a:rPr>
              <a:t>Koldingen</a:t>
            </a:r>
            <a:endParaRPr lang="de-DE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accent3">
                    <a:lumMod val="50000"/>
                  </a:schemeClr>
                </a:solidFill>
              </a:rPr>
              <a:t>ZG abs. Kontrolle: 19,23 %</a:t>
            </a:r>
            <a:endParaRPr lang="de-DE" sz="12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accent3">
                    <a:lumMod val="50000"/>
                  </a:schemeClr>
                </a:solidFill>
              </a:rPr>
              <a:t>GD </a:t>
            </a:r>
            <a:r>
              <a:rPr lang="de-DE" sz="1200" dirty="0">
                <a:solidFill>
                  <a:schemeClr val="accent3">
                    <a:lumMod val="50000"/>
                  </a:schemeClr>
                </a:solidFill>
              </a:rPr>
              <a:t>5 % ZE rel.: </a:t>
            </a:r>
            <a:r>
              <a:rPr lang="de-DE" sz="1200" dirty="0" smtClean="0">
                <a:solidFill>
                  <a:schemeClr val="accent3">
                    <a:lumMod val="50000"/>
                  </a:schemeClr>
                </a:solidFill>
              </a:rPr>
              <a:t>0,95</a:t>
            </a:r>
            <a:endParaRPr lang="de-DE" sz="1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3935048" y="141446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chemeClr val="accent3">
                    <a:lumMod val="50000"/>
                  </a:schemeClr>
                </a:solidFill>
              </a:rPr>
              <a:t>Höckelheim</a:t>
            </a:r>
            <a:endParaRPr lang="de-DE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accent3">
                    <a:lumMod val="50000"/>
                  </a:schemeClr>
                </a:solidFill>
              </a:rPr>
              <a:t>ZG abs. Kontrolle: 18,85 %</a:t>
            </a:r>
            <a:endParaRPr lang="de-DE" sz="12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accent3">
                    <a:lumMod val="50000"/>
                  </a:schemeClr>
                </a:solidFill>
              </a:rPr>
              <a:t>GD </a:t>
            </a:r>
            <a:r>
              <a:rPr lang="de-DE" sz="1200" dirty="0">
                <a:solidFill>
                  <a:schemeClr val="accent3">
                    <a:lumMod val="50000"/>
                  </a:schemeClr>
                </a:solidFill>
              </a:rPr>
              <a:t>5 % ZE rel.: </a:t>
            </a:r>
            <a:r>
              <a:rPr lang="de-DE" sz="1200" dirty="0" smtClean="0">
                <a:solidFill>
                  <a:schemeClr val="accent3">
                    <a:lumMod val="50000"/>
                  </a:schemeClr>
                </a:solidFill>
              </a:rPr>
              <a:t>1,82</a:t>
            </a:r>
            <a:endParaRPr lang="de-DE" sz="1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de-DE" sz="1200" dirty="0"/>
          </a:p>
        </p:txBody>
      </p:sp>
      <p:pic>
        <p:nvPicPr>
          <p:cNvPr id="9" name="Picture 21" descr="3c_Logo_Niedersachs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870" y="419610"/>
            <a:ext cx="2296623" cy="39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Nmin</a:t>
            </a:r>
            <a:r>
              <a:rPr lang="de-DE" dirty="0"/>
              <a:t>-Werte 2020 nach unterschiedlichen Zwischenfrucht-Umbruchterminen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Umbruchversuch </a:t>
            </a:r>
            <a:r>
              <a:rPr lang="de-DE" sz="2800" dirty="0" err="1"/>
              <a:t>Koldingen</a:t>
            </a:r>
            <a:endParaRPr lang="de-DE" sz="28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23767096"/>
              </p:ext>
            </p:extLst>
          </p:nvPr>
        </p:nvGraphicFramePr>
        <p:xfrm>
          <a:off x="216000" y="1965600"/>
          <a:ext cx="11844000" cy="47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1" descr="3c_Logo_Niedersachs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870" y="419610"/>
            <a:ext cx="2296623" cy="39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4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95" r="5495"/>
          <a:stretch>
            <a:fillRect/>
          </a:stretch>
        </p:blipFill>
        <p:spPr>
          <a:xfrm rot="5400000">
            <a:off x="-539750" y="539750"/>
            <a:ext cx="6858000" cy="5778500"/>
          </a:xfrm>
        </p:spPr>
      </p:pic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5466948" y="1006135"/>
            <a:ext cx="6507835" cy="418560"/>
          </a:xfrm>
        </p:spPr>
        <p:txBody>
          <a:bodyPr/>
          <a:lstStyle/>
          <a:p>
            <a:r>
              <a:rPr lang="de-DE" dirty="0" smtClean="0"/>
              <a:t>Variantenplan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2000" dirty="0" smtClean="0"/>
              <a:t>Mineralische/organische </a:t>
            </a:r>
          </a:p>
          <a:p>
            <a:pPr>
              <a:spcBef>
                <a:spcPts val="0"/>
              </a:spcBef>
            </a:pPr>
            <a:r>
              <a:rPr lang="de-DE" sz="2000" dirty="0" smtClean="0"/>
              <a:t>Düngung</a:t>
            </a:r>
            <a:endParaRPr lang="de-DE" sz="2000" dirty="0"/>
          </a:p>
        </p:txBody>
      </p:sp>
      <p:graphicFrame>
        <p:nvGraphicFramePr>
          <p:cNvPr id="7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394149"/>
              </p:ext>
            </p:extLst>
          </p:nvPr>
        </p:nvGraphicFramePr>
        <p:xfrm>
          <a:off x="6177756" y="1584454"/>
          <a:ext cx="5796757" cy="427140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48805">
                  <a:extLst>
                    <a:ext uri="{9D8B030D-6E8A-4147-A177-3AD203B41FA5}">
                      <a16:colId xmlns:a16="http://schemas.microsoft.com/office/drawing/2014/main" val="840190639"/>
                    </a:ext>
                  </a:extLst>
                </a:gridCol>
                <a:gridCol w="5047952">
                  <a:extLst>
                    <a:ext uri="{9D8B030D-6E8A-4147-A177-3AD203B41FA5}">
                      <a16:colId xmlns:a16="http://schemas.microsoft.com/office/drawing/2014/main" val="1968917218"/>
                    </a:ext>
                  </a:extLst>
                </a:gridCol>
              </a:tblGrid>
              <a:tr h="261361"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Variante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254464"/>
                  </a:ext>
                </a:extLst>
              </a:tr>
              <a:tr h="423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ohne N </a:t>
                      </a:r>
                      <a:r>
                        <a:rPr lang="de-DE" sz="2400" dirty="0">
                          <a:effectLst/>
                        </a:rPr>
                        <a:t>*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769611"/>
                  </a:ext>
                </a:extLst>
              </a:tr>
              <a:tr h="423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60 kg N/ha reine Düngung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76405"/>
                  </a:ext>
                </a:extLst>
              </a:tr>
              <a:tr h="423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120 kg N/ha reine Düngung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779494"/>
                  </a:ext>
                </a:extLst>
              </a:tr>
              <a:tr h="423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180 kg N/ha reine </a:t>
                      </a:r>
                      <a:r>
                        <a:rPr lang="de-DE" sz="1600" dirty="0" smtClean="0">
                          <a:effectLst/>
                        </a:rPr>
                        <a:t>Düngung </a:t>
                      </a:r>
                      <a:r>
                        <a:rPr lang="de-DE" sz="1600" dirty="0">
                          <a:effectLst/>
                        </a:rPr>
                        <a:t>(120 + 60)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822643"/>
                  </a:ext>
                </a:extLst>
              </a:tr>
              <a:tr h="423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240 kg N/ha reine </a:t>
                      </a:r>
                      <a:r>
                        <a:rPr lang="de-DE" sz="1600" dirty="0" smtClean="0">
                          <a:effectLst/>
                        </a:rPr>
                        <a:t>Düngung </a:t>
                      </a:r>
                      <a:r>
                        <a:rPr lang="de-DE" sz="1600" dirty="0">
                          <a:effectLst/>
                        </a:rPr>
                        <a:t>(140 + 100)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588437"/>
                  </a:ext>
                </a:extLst>
              </a:tr>
              <a:tr h="400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Beratervariante (</a:t>
                      </a:r>
                      <a:r>
                        <a:rPr lang="de-DE" sz="1600" dirty="0" err="1">
                          <a:effectLst/>
                        </a:rPr>
                        <a:t>Nmin</a:t>
                      </a:r>
                      <a:r>
                        <a:rPr lang="de-DE" sz="1600" dirty="0">
                          <a:effectLst/>
                        </a:rPr>
                        <a:t> spät) mit 50 kg N/ha </a:t>
                      </a:r>
                      <a:r>
                        <a:rPr lang="de-DE" sz="1600" dirty="0" err="1" smtClean="0">
                          <a:effectLst/>
                        </a:rPr>
                        <a:t>angedüngt</a:t>
                      </a:r>
                      <a:r>
                        <a:rPr lang="de-DE" sz="1600" dirty="0" smtClean="0">
                          <a:effectLst/>
                        </a:rPr>
                        <a:t>*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106951"/>
                  </a:ext>
                </a:extLst>
              </a:tr>
              <a:tr h="373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</a:rPr>
                        <a:t>Gärrest</a:t>
                      </a:r>
                      <a:r>
                        <a:rPr lang="de-DE" sz="1600" dirty="0">
                          <a:effectLst/>
                        </a:rPr>
                        <a:t> breit </a:t>
                      </a:r>
                      <a:r>
                        <a:rPr lang="de-DE" sz="2400" dirty="0">
                          <a:effectLst/>
                        </a:rPr>
                        <a:t>*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138740"/>
                  </a:ext>
                </a:extLst>
              </a:tr>
              <a:tr h="373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</a:rPr>
                        <a:t>Gärrest</a:t>
                      </a:r>
                      <a:r>
                        <a:rPr lang="de-DE" sz="1600" dirty="0">
                          <a:effectLst/>
                        </a:rPr>
                        <a:t> breit, auf 120 kg N/ha min. </a:t>
                      </a:r>
                      <a:r>
                        <a:rPr lang="de-DE" sz="1600" dirty="0" err="1">
                          <a:effectLst/>
                        </a:rPr>
                        <a:t>aufgedüngt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783786"/>
                  </a:ext>
                </a:extLst>
              </a:tr>
              <a:tr h="373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</a:rPr>
                        <a:t>Gärrest</a:t>
                      </a:r>
                      <a:r>
                        <a:rPr lang="de-DE" sz="1600" dirty="0">
                          <a:effectLst/>
                        </a:rPr>
                        <a:t> UF mit </a:t>
                      </a:r>
                      <a:r>
                        <a:rPr lang="de-DE" sz="1600" dirty="0" err="1">
                          <a:effectLst/>
                        </a:rPr>
                        <a:t>Piadin</a:t>
                      </a:r>
                      <a:r>
                        <a:rPr lang="de-DE" sz="1600" dirty="0">
                          <a:effectLst/>
                        </a:rPr>
                        <a:t> (3 l/ha)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67811"/>
                  </a:ext>
                </a:extLst>
              </a:tr>
              <a:tr h="373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</a:rPr>
                        <a:t>Gärrest</a:t>
                      </a:r>
                      <a:r>
                        <a:rPr lang="de-DE" sz="1600" dirty="0">
                          <a:effectLst/>
                        </a:rPr>
                        <a:t> UF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424503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6177756" y="612938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de-DE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Nmin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</a:rPr>
              <a:t> im Mai aus Kontrolle, Var. 8, Var. 9 Mitte/Ende Mai (ca. 6-Blattstadium)</a:t>
            </a:r>
            <a:endParaRPr lang="de-D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</a:rPr>
              <a:t>In Variante 6 Nachdüngung auf BW-40 kg N/ha, wenn </a:t>
            </a:r>
            <a:r>
              <a:rPr lang="de-DE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Nmin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</a:rPr>
              <a:t>&lt;160 kg N/ha</a:t>
            </a:r>
            <a:endParaRPr lang="de-D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21" descr="3c_Logo_Niedersachs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8423" y="1385849"/>
            <a:ext cx="2296623" cy="39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9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Standorte und Termine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sz="2400" dirty="0"/>
              <a:t>Mineralische/organische </a:t>
            </a:r>
            <a:r>
              <a:rPr lang="de-DE" sz="2400" dirty="0" smtClean="0"/>
              <a:t>Düngung</a:t>
            </a:r>
            <a:endParaRPr lang="de-DE" sz="2400" dirty="0"/>
          </a:p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320800" y="147032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de-DE" sz="2000" dirty="0" smtClean="0"/>
              <a:t>Höckelheim: Lehm (Zwischenfrucht, organische Düngung)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de-DE" sz="2000" dirty="0" smtClean="0"/>
              <a:t>Koldingen: </a:t>
            </a:r>
            <a:r>
              <a:rPr lang="de-DE" sz="2000" dirty="0" err="1" smtClean="0"/>
              <a:t>schluffiger</a:t>
            </a:r>
            <a:r>
              <a:rPr lang="de-DE" sz="2000" dirty="0" smtClean="0"/>
              <a:t> Lehm (Zwischenfrucht, organische Düngung)</a:t>
            </a:r>
            <a:endParaRPr lang="de-DE" sz="2000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de-DE" sz="2000" dirty="0" err="1" smtClean="0"/>
              <a:t>Suderburg</a:t>
            </a:r>
            <a:r>
              <a:rPr lang="de-DE" sz="2000" dirty="0" smtClean="0"/>
              <a:t> </a:t>
            </a:r>
            <a:r>
              <a:rPr lang="de-DE" sz="2000" dirty="0"/>
              <a:t>(</a:t>
            </a:r>
            <a:r>
              <a:rPr lang="de-DE" sz="2000" dirty="0" err="1"/>
              <a:t>Hamerstorf</a:t>
            </a:r>
            <a:r>
              <a:rPr lang="de-DE" sz="2000" dirty="0"/>
              <a:t>): Sand </a:t>
            </a:r>
            <a:r>
              <a:rPr lang="de-DE" sz="2000" dirty="0" smtClean="0"/>
              <a:t>(Zwischenfrucht)</a:t>
            </a:r>
            <a:endParaRPr lang="de-DE" sz="2000" dirty="0"/>
          </a:p>
          <a:p>
            <a:pPr>
              <a:spcBef>
                <a:spcPts val="0"/>
              </a:spcBef>
            </a:pPr>
            <a:endParaRPr lang="de-DE" sz="20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023372"/>
              </p:ext>
            </p:extLst>
          </p:nvPr>
        </p:nvGraphicFramePr>
        <p:xfrm>
          <a:off x="1330200" y="3357563"/>
          <a:ext cx="9531599" cy="31557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00349">
                  <a:extLst>
                    <a:ext uri="{9D8B030D-6E8A-4147-A177-3AD203B41FA5}">
                      <a16:colId xmlns:a16="http://schemas.microsoft.com/office/drawing/2014/main" val="1584590970"/>
                    </a:ext>
                  </a:extLst>
                </a:gridCol>
                <a:gridCol w="991673">
                  <a:extLst>
                    <a:ext uri="{9D8B030D-6E8A-4147-A177-3AD203B41FA5}">
                      <a16:colId xmlns:a16="http://schemas.microsoft.com/office/drawing/2014/main" val="1982939895"/>
                    </a:ext>
                  </a:extLst>
                </a:gridCol>
                <a:gridCol w="1159099">
                  <a:extLst>
                    <a:ext uri="{9D8B030D-6E8A-4147-A177-3AD203B41FA5}">
                      <a16:colId xmlns:a16="http://schemas.microsoft.com/office/drawing/2014/main" val="1945213179"/>
                    </a:ext>
                  </a:extLst>
                </a:gridCol>
                <a:gridCol w="1390918">
                  <a:extLst>
                    <a:ext uri="{9D8B030D-6E8A-4147-A177-3AD203B41FA5}">
                      <a16:colId xmlns:a16="http://schemas.microsoft.com/office/drawing/2014/main" val="1785759388"/>
                    </a:ext>
                  </a:extLst>
                </a:gridCol>
                <a:gridCol w="1403797">
                  <a:extLst>
                    <a:ext uri="{9D8B030D-6E8A-4147-A177-3AD203B41FA5}">
                      <a16:colId xmlns:a16="http://schemas.microsoft.com/office/drawing/2014/main" val="1890629425"/>
                    </a:ext>
                  </a:extLst>
                </a:gridCol>
                <a:gridCol w="897763">
                  <a:extLst>
                    <a:ext uri="{9D8B030D-6E8A-4147-A177-3AD203B41FA5}">
                      <a16:colId xmlns:a16="http://schemas.microsoft.com/office/drawing/2014/main" val="317718127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4243075892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858104648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 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 err="1">
                          <a:effectLst/>
                        </a:rPr>
                        <a:t>Nmin</a:t>
                      </a:r>
                      <a:r>
                        <a:rPr lang="de-DE" sz="2000" u="none" strike="noStrike" dirty="0">
                          <a:effectLst/>
                        </a:rPr>
                        <a:t> Start</a:t>
                      </a:r>
                      <a:br>
                        <a:rPr lang="de-DE" sz="2000" u="none" strike="noStrike" dirty="0">
                          <a:effectLst/>
                        </a:rPr>
                      </a:br>
                      <a:r>
                        <a:rPr lang="de-DE" sz="2000" u="none" strike="noStrike" dirty="0">
                          <a:effectLst/>
                        </a:rPr>
                        <a:t>kg N/ha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</a:rPr>
                        <a:t>organische Düngung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</a:rPr>
                        <a:t>mineralische Düngung 1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</a:rPr>
                        <a:t>mineralische Düngung 2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</a:rPr>
                        <a:t>Aussaat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>
                          <a:effectLst/>
                        </a:rPr>
                        <a:t>Ernte</a:t>
                      </a:r>
                      <a:endParaRPr lang="de-DE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>
                          <a:effectLst/>
                        </a:rPr>
                        <a:t>Sorte</a:t>
                      </a:r>
                      <a:endParaRPr lang="de-DE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41008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 dirty="0" err="1">
                          <a:effectLst/>
                        </a:rPr>
                        <a:t>Höckelheim</a:t>
                      </a:r>
                      <a:r>
                        <a:rPr lang="de-DE" sz="2000" u="none" strike="noStrike" dirty="0">
                          <a:effectLst/>
                        </a:rPr>
                        <a:t/>
                      </a:r>
                      <a:br>
                        <a:rPr lang="de-DE" sz="2000" u="none" strike="noStrike" dirty="0">
                          <a:effectLst/>
                        </a:rPr>
                      </a:br>
                      <a:r>
                        <a:rPr lang="de-DE" sz="2000" u="none" strike="noStrike" dirty="0">
                          <a:effectLst/>
                        </a:rPr>
                        <a:t>org. Düngung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</a:rPr>
                        <a:t>15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</a:rPr>
                        <a:t>01.04.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</a:rPr>
                        <a:t>31.03.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</a:rPr>
                        <a:t>09.06.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</a:rPr>
                        <a:t>14.04.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</a:rPr>
                        <a:t>02.11.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>
                          <a:effectLst/>
                        </a:rPr>
                        <a:t>Lunella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70375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>
                          <a:effectLst/>
                        </a:rPr>
                        <a:t>Höckelheim</a:t>
                      </a:r>
                      <a:br>
                        <a:rPr lang="de-DE" sz="2000" u="none" strike="noStrike">
                          <a:effectLst/>
                        </a:rPr>
                      </a:br>
                      <a:r>
                        <a:rPr lang="de-DE" sz="2000" u="none" strike="noStrike">
                          <a:effectLst/>
                        </a:rPr>
                        <a:t>Zwischenfrucht</a:t>
                      </a:r>
                      <a:endParaRPr lang="de-DE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>
                          <a:effectLst/>
                        </a:rPr>
                        <a:t>40/13/15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>
                          <a:effectLst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>
                          <a:effectLst/>
                        </a:rPr>
                        <a:t>31.03.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</a:rPr>
                        <a:t>09.06.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</a:rPr>
                        <a:t>11.04.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</a:rPr>
                        <a:t>02.11.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 err="1">
                          <a:effectLst/>
                        </a:rPr>
                        <a:t>Lunella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045162"/>
                  </a:ext>
                </a:extLst>
              </a:tr>
              <a:tr h="496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 dirty="0" err="1">
                          <a:effectLst/>
                        </a:rPr>
                        <a:t>Koldingen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>
                          <a:effectLst/>
                        </a:rPr>
                        <a:t>17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>
                          <a:effectLst/>
                        </a:rPr>
                        <a:t>01.04.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>
                          <a:effectLst/>
                        </a:rPr>
                        <a:t>01.04.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</a:rPr>
                        <a:t>12.05.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</a:rPr>
                        <a:t>02.04.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</a:rPr>
                        <a:t>11.11.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 err="1">
                          <a:effectLst/>
                        </a:rPr>
                        <a:t>Lunella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389946"/>
                  </a:ext>
                </a:extLst>
              </a:tr>
              <a:tr h="496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 dirty="0" err="1">
                          <a:effectLst/>
                        </a:rPr>
                        <a:t>Suderburg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>
                          <a:effectLst/>
                        </a:rPr>
                        <a:t>17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>
                          <a:effectLst/>
                        </a:rPr>
                        <a:t> 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>
                          <a:effectLst/>
                        </a:rPr>
                        <a:t>16.04.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>
                          <a:effectLst/>
                        </a:rPr>
                        <a:t>26.05.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>
                          <a:effectLst/>
                        </a:rPr>
                        <a:t>06.04.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</a:rPr>
                        <a:t>11.11.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 err="1">
                          <a:effectLst/>
                        </a:rPr>
                        <a:t>Lunella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805233"/>
                  </a:ext>
                </a:extLst>
              </a:tr>
            </a:tbl>
          </a:graphicData>
        </a:graphic>
      </p:graphicFrame>
      <p:pic>
        <p:nvPicPr>
          <p:cNvPr id="9" name="Picture 21" descr="3c_Logo_Niedersachs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870" y="419610"/>
            <a:ext cx="2296623" cy="39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2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Zuckerertrag </a:t>
            </a:r>
            <a:r>
              <a:rPr lang="de-DE" sz="1800" dirty="0" err="1" smtClean="0">
                <a:solidFill>
                  <a:schemeClr val="accent6">
                    <a:lumMod val="75000"/>
                  </a:schemeClr>
                </a:solidFill>
              </a:rPr>
              <a:t>Koldingen</a:t>
            </a:r>
            <a:r>
              <a:rPr lang="de-DE" sz="1800" dirty="0" smtClean="0"/>
              <a:t> </a:t>
            </a:r>
            <a:r>
              <a:rPr lang="de-DE" sz="1800" dirty="0"/>
              <a:t>und </a:t>
            </a:r>
            <a:r>
              <a:rPr lang="de-DE" sz="1800" dirty="0" err="1">
                <a:solidFill>
                  <a:schemeClr val="accent2">
                    <a:lumMod val="75000"/>
                  </a:schemeClr>
                </a:solidFill>
              </a:rPr>
              <a:t>Höckelheim</a:t>
            </a:r>
            <a:r>
              <a:rPr lang="de-DE" sz="1800" dirty="0"/>
              <a:t> 2020</a:t>
            </a:r>
          </a:p>
          <a:p>
            <a:endParaRPr lang="de-DE" sz="1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de-DE" sz="2400" dirty="0" smtClean="0"/>
              <a:t>Mineralische/</a:t>
            </a:r>
            <a:r>
              <a:rPr lang="de-DE" sz="2400" dirty="0" err="1" smtClean="0"/>
              <a:t>organischeN</a:t>
            </a:r>
            <a:r>
              <a:rPr lang="de-DE" sz="2400" dirty="0" smtClean="0"/>
              <a:t>-Düngung</a:t>
            </a:r>
            <a:endParaRPr lang="de-DE" sz="2400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1895966067"/>
              </p:ext>
            </p:extLst>
          </p:nvPr>
        </p:nvGraphicFramePr>
        <p:xfrm>
          <a:off x="214313" y="1965277"/>
          <a:ext cx="11844000" cy="47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843285" y="1318972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accent3">
                    <a:lumMod val="50000"/>
                  </a:schemeClr>
                </a:solidFill>
              </a:rPr>
              <a:t>Kold</a:t>
            </a:r>
            <a:r>
              <a:rPr lang="de-DE" sz="1200" dirty="0">
                <a:solidFill>
                  <a:schemeClr val="accent3">
                    <a:lumMod val="50000"/>
                  </a:schemeClr>
                </a:solidFill>
              </a:rPr>
              <a:t>.: </a:t>
            </a:r>
            <a:endParaRPr lang="de-DE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accent3">
                    <a:lumMod val="50000"/>
                  </a:schemeClr>
                </a:solidFill>
              </a:rPr>
              <a:t>ZE</a:t>
            </a:r>
            <a:r>
              <a:rPr lang="de-DE" sz="1200" dirty="0">
                <a:solidFill>
                  <a:schemeClr val="accent3">
                    <a:lumMod val="50000"/>
                  </a:schemeClr>
                </a:solidFill>
              </a:rPr>
              <a:t>: 152 </a:t>
            </a:r>
            <a:r>
              <a:rPr lang="de-DE" sz="1200" dirty="0" err="1">
                <a:solidFill>
                  <a:schemeClr val="accent3">
                    <a:lumMod val="50000"/>
                  </a:schemeClr>
                </a:solidFill>
              </a:rPr>
              <a:t>dt</a:t>
            </a:r>
            <a:r>
              <a:rPr lang="de-DE" sz="1200" dirty="0">
                <a:solidFill>
                  <a:schemeClr val="accent3">
                    <a:lumMod val="50000"/>
                  </a:schemeClr>
                </a:solidFill>
              </a:rPr>
              <a:t>/ha;</a:t>
            </a:r>
          </a:p>
          <a:p>
            <a:r>
              <a:rPr lang="de-DE" sz="1200" dirty="0">
                <a:solidFill>
                  <a:schemeClr val="accent3">
                    <a:lumMod val="50000"/>
                  </a:schemeClr>
                </a:solidFill>
              </a:rPr>
              <a:t>GD 5% ZE abs.: 13,2</a:t>
            </a:r>
          </a:p>
          <a:p>
            <a:r>
              <a:rPr lang="de-DE" sz="1200" dirty="0">
                <a:solidFill>
                  <a:schemeClr val="accent3">
                    <a:lumMod val="50000"/>
                  </a:schemeClr>
                </a:solidFill>
              </a:rPr>
              <a:t>GD 5 % ZE rel.: 8,7</a:t>
            </a:r>
          </a:p>
          <a:p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2405353" y="131265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</a:rPr>
              <a:t>Höheim</a:t>
            </a:r>
            <a:r>
              <a:rPr lang="de-DE" sz="12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de-DE" sz="1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ZE: 165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</a:rPr>
              <a:t>dt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/ha;</a:t>
            </a:r>
          </a:p>
          <a:p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GD 5% ZE abs.: 15,8</a:t>
            </a:r>
          </a:p>
          <a:p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GD 5% ZE rel.: 9,6</a:t>
            </a:r>
          </a:p>
        </p:txBody>
      </p:sp>
      <p:pic>
        <p:nvPicPr>
          <p:cNvPr id="11" name="Picture 21" descr="3c_Logo_Niedersachs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870" y="419610"/>
            <a:ext cx="2296623" cy="39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r Verbinder 3"/>
          <p:cNvCxnSpPr/>
          <p:nvPr/>
        </p:nvCxnSpPr>
        <p:spPr>
          <a:xfrm>
            <a:off x="6132513" y="2078182"/>
            <a:ext cx="0" cy="42394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Zuckergehalt </a:t>
            </a:r>
            <a:r>
              <a:rPr lang="de-DE" sz="1800" dirty="0" err="1" smtClean="0">
                <a:solidFill>
                  <a:srgbClr val="FDC500"/>
                </a:solidFill>
              </a:rPr>
              <a:t>Koldingen</a:t>
            </a:r>
            <a:r>
              <a:rPr lang="de-DE" sz="1800" dirty="0" smtClean="0"/>
              <a:t> und </a:t>
            </a:r>
            <a:r>
              <a:rPr lang="de-DE" sz="1800" dirty="0" err="1" smtClean="0">
                <a:solidFill>
                  <a:schemeClr val="accent2"/>
                </a:solidFill>
              </a:rPr>
              <a:t>Höckelheim</a:t>
            </a:r>
            <a:r>
              <a:rPr lang="de-DE" sz="1800" dirty="0" smtClean="0"/>
              <a:t> </a:t>
            </a:r>
            <a:r>
              <a:rPr lang="de-DE" sz="1800" dirty="0"/>
              <a:t>2020</a:t>
            </a:r>
          </a:p>
          <a:p>
            <a:endParaRPr lang="de-DE" sz="1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de-DE" sz="2400" dirty="0" smtClean="0"/>
              <a:t>Mineralische/</a:t>
            </a:r>
            <a:r>
              <a:rPr lang="de-DE" sz="2400" dirty="0" err="1" smtClean="0"/>
              <a:t>organischeN</a:t>
            </a:r>
            <a:r>
              <a:rPr lang="de-DE" sz="2400" dirty="0" smtClean="0"/>
              <a:t>-Düngung</a:t>
            </a:r>
            <a:endParaRPr lang="de-DE" sz="2400" dirty="0"/>
          </a:p>
        </p:txBody>
      </p:sp>
      <p:pic>
        <p:nvPicPr>
          <p:cNvPr id="11" name="Picture 21" descr="3c_Logo_Niedersachs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870" y="419610"/>
            <a:ext cx="2296623" cy="39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390321" y="141446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chemeClr val="accent3">
                    <a:lumMod val="50000"/>
                  </a:schemeClr>
                </a:solidFill>
              </a:rPr>
              <a:t>Koldingen</a:t>
            </a:r>
            <a:endParaRPr lang="de-DE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accent3">
                    <a:lumMod val="50000"/>
                  </a:schemeClr>
                </a:solidFill>
              </a:rPr>
              <a:t>ZG abs. Kontrolle: 19,2 %</a:t>
            </a:r>
            <a:endParaRPr lang="de-DE" sz="12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accent3">
                    <a:lumMod val="50000"/>
                  </a:schemeClr>
                </a:solidFill>
              </a:rPr>
              <a:t>GD </a:t>
            </a:r>
            <a:r>
              <a:rPr lang="de-DE" sz="1200" dirty="0">
                <a:solidFill>
                  <a:schemeClr val="accent3">
                    <a:lumMod val="50000"/>
                  </a:schemeClr>
                </a:solidFill>
              </a:rPr>
              <a:t>5 % ZE rel.: </a:t>
            </a:r>
            <a:r>
              <a:rPr lang="de-DE" sz="1200" dirty="0" smtClean="0">
                <a:solidFill>
                  <a:schemeClr val="accent3">
                    <a:lumMod val="50000"/>
                  </a:schemeClr>
                </a:solidFill>
              </a:rPr>
              <a:t>1,35</a:t>
            </a:r>
            <a:endParaRPr lang="de-DE" sz="1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de-DE" sz="1200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988963495"/>
              </p:ext>
            </p:extLst>
          </p:nvPr>
        </p:nvGraphicFramePr>
        <p:xfrm>
          <a:off x="0" y="1923674"/>
          <a:ext cx="11844000" cy="47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Gerader Verbinder 12"/>
          <p:cNvCxnSpPr/>
          <p:nvPr/>
        </p:nvCxnSpPr>
        <p:spPr>
          <a:xfrm>
            <a:off x="6196312" y="2078182"/>
            <a:ext cx="0" cy="3816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935048" y="141446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chemeClr val="accent3">
                    <a:lumMod val="50000"/>
                  </a:schemeClr>
                </a:solidFill>
              </a:rPr>
              <a:t>Höckelheim</a:t>
            </a:r>
            <a:endParaRPr lang="de-DE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accent3">
                    <a:lumMod val="50000"/>
                  </a:schemeClr>
                </a:solidFill>
              </a:rPr>
              <a:t>ZG abs. Kontrolle: 18,87 %</a:t>
            </a:r>
            <a:endParaRPr lang="de-DE" sz="12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accent3">
                    <a:lumMod val="50000"/>
                  </a:schemeClr>
                </a:solidFill>
              </a:rPr>
              <a:t>GD </a:t>
            </a:r>
            <a:r>
              <a:rPr lang="de-DE" sz="1200" dirty="0">
                <a:solidFill>
                  <a:schemeClr val="accent3">
                    <a:lumMod val="50000"/>
                  </a:schemeClr>
                </a:solidFill>
              </a:rPr>
              <a:t>5 % ZE rel.: </a:t>
            </a:r>
            <a:r>
              <a:rPr lang="de-DE" sz="1200" dirty="0" smtClean="0">
                <a:solidFill>
                  <a:schemeClr val="accent3">
                    <a:lumMod val="50000"/>
                  </a:schemeClr>
                </a:solidFill>
              </a:rPr>
              <a:t>9,0</a:t>
            </a:r>
            <a:endParaRPr lang="de-DE" sz="1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6932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de-DE" sz="1800" dirty="0" err="1" smtClean="0"/>
              <a:t>AminoN</a:t>
            </a:r>
            <a:r>
              <a:rPr lang="de-DE" sz="1800" dirty="0" smtClean="0"/>
              <a:t>-Gehalt </a:t>
            </a:r>
            <a:r>
              <a:rPr lang="de-DE" sz="1800" dirty="0" err="1" smtClean="0">
                <a:solidFill>
                  <a:srgbClr val="4BACC6"/>
                </a:solidFill>
              </a:rPr>
              <a:t>Koldingen</a:t>
            </a:r>
            <a:r>
              <a:rPr lang="de-DE" sz="1800" dirty="0" smtClean="0"/>
              <a:t> </a:t>
            </a:r>
            <a:r>
              <a:rPr lang="de-DE" sz="1800" dirty="0"/>
              <a:t>und </a:t>
            </a:r>
            <a:r>
              <a:rPr lang="de-DE" sz="1800" dirty="0" err="1">
                <a:solidFill>
                  <a:srgbClr val="6D82A5"/>
                </a:solidFill>
              </a:rPr>
              <a:t>Höckelheim</a:t>
            </a:r>
            <a:r>
              <a:rPr lang="de-DE" sz="1800" dirty="0"/>
              <a:t> 2020</a:t>
            </a:r>
          </a:p>
          <a:p>
            <a:endParaRPr lang="de-DE" sz="1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de-DE" sz="2400" dirty="0" smtClean="0"/>
              <a:t>Mineralische/</a:t>
            </a:r>
            <a:r>
              <a:rPr lang="de-DE" sz="2400" dirty="0" err="1" smtClean="0"/>
              <a:t>organischeN</a:t>
            </a:r>
            <a:r>
              <a:rPr lang="de-DE" sz="2400" dirty="0" smtClean="0"/>
              <a:t>-Düngung</a:t>
            </a:r>
            <a:endParaRPr lang="de-DE" sz="2400" dirty="0"/>
          </a:p>
        </p:txBody>
      </p:sp>
      <p:pic>
        <p:nvPicPr>
          <p:cNvPr id="11" name="Picture 21" descr="3c_Logo_Niedersachs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870" y="419610"/>
            <a:ext cx="2296623" cy="39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Diagrammplatzhalter 14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164764442"/>
              </p:ext>
            </p:extLst>
          </p:nvPr>
        </p:nvGraphicFramePr>
        <p:xfrm>
          <a:off x="423748" y="1782518"/>
          <a:ext cx="11417530" cy="454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2033337" y="5967660"/>
            <a:ext cx="2334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Mineralische Staffel</a:t>
            </a:r>
            <a:endParaRPr lang="de-DE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7744326" y="5967659"/>
            <a:ext cx="233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Gärrest</a:t>
            </a:r>
            <a:r>
              <a:rPr lang="de-DE" sz="1200" dirty="0" smtClean="0"/>
              <a:t> </a:t>
            </a:r>
            <a:r>
              <a:rPr lang="de-DE" sz="1200" dirty="0" err="1" smtClean="0"/>
              <a:t>fl.</a:t>
            </a:r>
            <a:endParaRPr lang="de-DE" sz="1200" dirty="0" smtClean="0"/>
          </a:p>
          <a:p>
            <a:pPr algn="ctr"/>
            <a:r>
              <a:rPr lang="de-DE" sz="1200" dirty="0" smtClean="0"/>
              <a:t>70 kg N/ha anrechenbar</a:t>
            </a:r>
            <a:endParaRPr lang="de-DE" sz="1200" dirty="0"/>
          </a:p>
        </p:txBody>
      </p:sp>
      <p:cxnSp>
        <p:nvCxnSpPr>
          <p:cNvPr id="8" name="Gerader Verbinder 7"/>
          <p:cNvCxnSpPr/>
          <p:nvPr/>
        </p:nvCxnSpPr>
        <p:spPr>
          <a:xfrm>
            <a:off x="6448396" y="1920239"/>
            <a:ext cx="0" cy="4428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3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95" r="5495"/>
          <a:stretch>
            <a:fillRect/>
          </a:stretch>
        </p:blipFill>
        <p:spPr>
          <a:xfrm rot="5400000">
            <a:off x="-539750" y="539750"/>
            <a:ext cx="6858000" cy="5778500"/>
          </a:xfrm>
        </p:spPr>
      </p:pic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5466948" y="1006135"/>
            <a:ext cx="6507835" cy="418560"/>
          </a:xfrm>
        </p:spPr>
        <p:txBody>
          <a:bodyPr/>
          <a:lstStyle/>
          <a:p>
            <a:r>
              <a:rPr lang="de-DE" dirty="0" smtClean="0"/>
              <a:t>Variantenplan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2000" dirty="0" smtClean="0"/>
              <a:t>Vergleich organischer</a:t>
            </a:r>
          </a:p>
          <a:p>
            <a:pPr>
              <a:spcBef>
                <a:spcPts val="0"/>
              </a:spcBef>
            </a:pPr>
            <a:r>
              <a:rPr lang="de-DE" sz="2000" dirty="0" smtClean="0"/>
              <a:t>Dünger</a:t>
            </a:r>
            <a:endParaRPr lang="de-DE" sz="2000" dirty="0"/>
          </a:p>
        </p:txBody>
      </p:sp>
      <p:graphicFrame>
        <p:nvGraphicFramePr>
          <p:cNvPr id="7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640071"/>
              </p:ext>
            </p:extLst>
          </p:nvPr>
        </p:nvGraphicFramePr>
        <p:xfrm>
          <a:off x="6178027" y="1978433"/>
          <a:ext cx="5796756" cy="390159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0254">
                  <a:extLst>
                    <a:ext uri="{9D8B030D-6E8A-4147-A177-3AD203B41FA5}">
                      <a16:colId xmlns:a16="http://schemas.microsoft.com/office/drawing/2014/main" val="840190639"/>
                    </a:ext>
                  </a:extLst>
                </a:gridCol>
                <a:gridCol w="4037167">
                  <a:extLst>
                    <a:ext uri="{9D8B030D-6E8A-4147-A177-3AD203B41FA5}">
                      <a16:colId xmlns:a16="http://schemas.microsoft.com/office/drawing/2014/main" val="1968917218"/>
                    </a:ext>
                  </a:extLst>
                </a:gridCol>
                <a:gridCol w="1359335">
                  <a:extLst>
                    <a:ext uri="{9D8B030D-6E8A-4147-A177-3AD203B41FA5}">
                      <a16:colId xmlns:a16="http://schemas.microsoft.com/office/drawing/2014/main" val="2924238468"/>
                    </a:ext>
                  </a:extLst>
                </a:gridCol>
              </a:tblGrid>
              <a:tr h="261361"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Variante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254464"/>
                  </a:ext>
                </a:extLst>
              </a:tr>
              <a:tr h="423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70 kg N/ha anrechenbar aus den organischen Düngern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Anrechenbarkeit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769611"/>
                  </a:ext>
                </a:extLst>
              </a:tr>
              <a:tr h="423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solidFill>
                            <a:schemeClr val="tx1"/>
                          </a:solidFill>
                          <a:effectLst/>
                        </a:rPr>
                        <a:t>ungedüngt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76405"/>
                  </a:ext>
                </a:extLst>
              </a:tr>
              <a:tr h="423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e-DE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Mineralische Düngung in Höhe der anrechenbaren Menge aus dem org. Dünger (70 kg N/ha)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779494"/>
                  </a:ext>
                </a:extLst>
              </a:tr>
              <a:tr h="423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e-DE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solidFill>
                            <a:schemeClr val="tx1"/>
                          </a:solidFill>
                          <a:effectLst/>
                        </a:rPr>
                        <a:t>Gärrest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 flüssig, breit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70</a:t>
                      </a:r>
                      <a:endParaRPr lang="de-D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822643"/>
                  </a:ext>
                </a:extLst>
              </a:tr>
              <a:tr h="423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de-DE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Schweinegülle separiert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50</a:t>
                      </a:r>
                      <a:endParaRPr lang="de-D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588437"/>
                  </a:ext>
                </a:extLst>
              </a:tr>
              <a:tr h="400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de-DE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Schweinegülle separiert, auf 120 N/ha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  <a:effectLst/>
                        </a:rPr>
                        <a:t>aufgedüngt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50</a:t>
                      </a:r>
                      <a:endParaRPr lang="de-D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106951"/>
                  </a:ext>
                </a:extLst>
              </a:tr>
              <a:tr h="373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de-DE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Separierter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  <a:effectLst/>
                        </a:rPr>
                        <a:t>Gärrest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50</a:t>
                      </a:r>
                      <a:endParaRPr lang="de-D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138740"/>
                  </a:ext>
                </a:extLst>
              </a:tr>
              <a:tr h="373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de-DE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Separierter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  <a:effectLst/>
                        </a:rPr>
                        <a:t>Gärrest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, auf 120 kg N/ha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  <a:effectLst/>
                        </a:rPr>
                        <a:t>aufgedüngt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50</a:t>
                      </a:r>
                      <a:endParaRPr lang="de-D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783786"/>
                  </a:ext>
                </a:extLst>
              </a:tr>
              <a:tr h="373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de-DE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Pelletierter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  <a:effectLst/>
                        </a:rPr>
                        <a:t>Gärrest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50</a:t>
                      </a:r>
                      <a:endParaRPr lang="de-D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67811"/>
                  </a:ext>
                </a:extLst>
              </a:tr>
            </a:tbl>
          </a:graphicData>
        </a:graphic>
      </p:graphicFrame>
      <p:pic>
        <p:nvPicPr>
          <p:cNvPr id="10" name="Picture 21" descr="3c_Logo_Niedersachs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8423" y="1385849"/>
            <a:ext cx="2296623" cy="39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5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Standorte und Termine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sz="2400" dirty="0"/>
              <a:t>Mineralische/organische </a:t>
            </a:r>
            <a:r>
              <a:rPr lang="de-DE" sz="2400" dirty="0" smtClean="0"/>
              <a:t>Düngung</a:t>
            </a:r>
            <a:endParaRPr lang="de-DE" sz="2400" dirty="0"/>
          </a:p>
          <a:p>
            <a:endParaRPr lang="de-DE" dirty="0"/>
          </a:p>
        </p:txBody>
      </p:sp>
      <p:pic>
        <p:nvPicPr>
          <p:cNvPr id="9" name="Picture 21" descr="3c_Logo_Niedersachs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870" y="419610"/>
            <a:ext cx="2296623" cy="39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158855"/>
              </p:ext>
            </p:extLst>
          </p:nvPr>
        </p:nvGraphicFramePr>
        <p:xfrm>
          <a:off x="633847" y="1916832"/>
          <a:ext cx="10697053" cy="3526169"/>
        </p:xfrm>
        <a:graphic>
          <a:graphicData uri="http://schemas.openxmlformats.org/drawingml/2006/table">
            <a:tbl>
              <a:tblPr firstRow="1" firstCol="1" bandRow="1"/>
              <a:tblGrid>
                <a:gridCol w="1238885">
                  <a:extLst>
                    <a:ext uri="{9D8B030D-6E8A-4147-A177-3AD203B41FA5}">
                      <a16:colId xmlns:a16="http://schemas.microsoft.com/office/drawing/2014/main" val="2040738103"/>
                    </a:ext>
                  </a:extLst>
                </a:gridCol>
                <a:gridCol w="861060">
                  <a:extLst>
                    <a:ext uri="{9D8B030D-6E8A-4147-A177-3AD203B41FA5}">
                      <a16:colId xmlns:a16="http://schemas.microsoft.com/office/drawing/2014/main" val="857523602"/>
                    </a:ext>
                  </a:extLst>
                </a:gridCol>
                <a:gridCol w="754698">
                  <a:extLst>
                    <a:ext uri="{9D8B030D-6E8A-4147-A177-3AD203B41FA5}">
                      <a16:colId xmlns:a16="http://schemas.microsoft.com/office/drawing/2014/main" val="256660392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634444279"/>
                    </a:ext>
                  </a:extLst>
                </a:gridCol>
                <a:gridCol w="2010410">
                  <a:extLst>
                    <a:ext uri="{9D8B030D-6E8A-4147-A177-3AD203B41FA5}">
                      <a16:colId xmlns:a16="http://schemas.microsoft.com/office/drawing/2014/main" val="41444564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20674031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62975388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12134203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81800643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9244298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65481525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7999139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5249970"/>
                    </a:ext>
                  </a:extLst>
                </a:gridCol>
              </a:tblGrid>
              <a:tr h="14109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Dünger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Ausbring-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menge 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(t/ha/ m³/ha)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Anrechen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barkeit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TS-Gehalt 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Einheit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Nährstoffmengen im Versuch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165584"/>
                  </a:ext>
                </a:extLst>
              </a:tr>
              <a:tr h="4232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verf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NH4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418535"/>
                  </a:ext>
                </a:extLst>
              </a:tr>
              <a:tr h="237264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Gärrest,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separiert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20,9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Gehalt (kg/t)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915334"/>
                  </a:ext>
                </a:extLst>
              </a:tr>
              <a:tr h="4232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Anrechenbare Nährstoffe (kg/ha)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559648"/>
                  </a:ext>
                </a:extLst>
              </a:tr>
              <a:tr h="47452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Gärrest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pelletiert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Gehalt (kg/t)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1,92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22,52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13,02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32,87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14,25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230137"/>
                  </a:ext>
                </a:extLst>
              </a:tr>
              <a:tr h="4232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Anrechenbare Nährstoffe (kg/ha)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286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601563"/>
                  </a:ext>
                </a:extLst>
              </a:tr>
              <a:tr h="237264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Gärrest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flüssig</a:t>
                      </a:r>
                      <a:b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Höheim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Koldingen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Gehalt (kg/m³)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527206"/>
                  </a:ext>
                </a:extLst>
              </a:tr>
              <a:tr h="4232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Anrechenbare Nährstoffe (kg/ha)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299647"/>
                  </a:ext>
                </a:extLst>
              </a:tr>
              <a:tr h="237264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Schweine-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gülle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separiert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Gehalt (kg/t)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2,57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177666"/>
                  </a:ext>
                </a:extLst>
              </a:tr>
              <a:tr h="4232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Anrechenbare Nährstoffe (kg/ha)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084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9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1800" dirty="0"/>
              <a:t>Zuckerertrag </a:t>
            </a:r>
            <a:r>
              <a:rPr lang="de-DE" sz="1800" dirty="0" err="1" smtClean="0">
                <a:solidFill>
                  <a:schemeClr val="accent6">
                    <a:lumMod val="75000"/>
                  </a:schemeClr>
                </a:solidFill>
              </a:rPr>
              <a:t>Koldingen</a:t>
            </a:r>
            <a:r>
              <a:rPr lang="de-DE" sz="1800" dirty="0" smtClean="0"/>
              <a:t> </a:t>
            </a:r>
            <a:r>
              <a:rPr lang="de-DE" sz="1800" dirty="0"/>
              <a:t>und </a:t>
            </a:r>
            <a:r>
              <a:rPr lang="de-DE" sz="1800" dirty="0" err="1">
                <a:solidFill>
                  <a:schemeClr val="accent2">
                    <a:lumMod val="75000"/>
                  </a:schemeClr>
                </a:solidFill>
              </a:rPr>
              <a:t>Höckelheim</a:t>
            </a:r>
            <a:r>
              <a:rPr lang="de-DE" sz="1800" dirty="0"/>
              <a:t> 2020</a:t>
            </a:r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Vergleich organischer Dünger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93908238"/>
              </p:ext>
            </p:extLst>
          </p:nvPr>
        </p:nvGraphicFramePr>
        <p:xfrm>
          <a:off x="216000" y="1965600"/>
          <a:ext cx="11844000" cy="47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843285" y="1389932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accent3">
                    <a:lumMod val="50000"/>
                  </a:schemeClr>
                </a:solidFill>
              </a:rPr>
              <a:t>Kold</a:t>
            </a:r>
            <a:r>
              <a:rPr lang="de-DE" sz="1200" dirty="0">
                <a:solidFill>
                  <a:schemeClr val="accent3">
                    <a:lumMod val="50000"/>
                  </a:schemeClr>
                </a:solidFill>
              </a:rPr>
              <a:t>.: </a:t>
            </a:r>
            <a:endParaRPr lang="de-DE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accent3">
                    <a:lumMod val="50000"/>
                  </a:schemeClr>
                </a:solidFill>
              </a:rPr>
              <a:t>ZE</a:t>
            </a:r>
            <a:r>
              <a:rPr lang="de-DE" sz="1200" dirty="0">
                <a:solidFill>
                  <a:schemeClr val="accent3">
                    <a:lumMod val="50000"/>
                  </a:schemeClr>
                </a:solidFill>
              </a:rPr>
              <a:t>: 192 </a:t>
            </a:r>
            <a:r>
              <a:rPr lang="de-DE" sz="1200" dirty="0" err="1">
                <a:solidFill>
                  <a:schemeClr val="accent3">
                    <a:lumMod val="50000"/>
                  </a:schemeClr>
                </a:solidFill>
              </a:rPr>
              <a:t>dt</a:t>
            </a:r>
            <a:r>
              <a:rPr lang="de-DE" sz="1200" dirty="0">
                <a:solidFill>
                  <a:schemeClr val="accent3">
                    <a:lumMod val="50000"/>
                  </a:schemeClr>
                </a:solidFill>
              </a:rPr>
              <a:t>/ha;</a:t>
            </a:r>
          </a:p>
          <a:p>
            <a:r>
              <a:rPr lang="de-DE" sz="1200" dirty="0">
                <a:solidFill>
                  <a:schemeClr val="accent3">
                    <a:lumMod val="50000"/>
                  </a:schemeClr>
                </a:solidFill>
              </a:rPr>
              <a:t>GD 5% ZE abs.: 13,9</a:t>
            </a:r>
          </a:p>
          <a:p>
            <a:r>
              <a:rPr lang="de-DE" sz="1200" dirty="0">
                <a:solidFill>
                  <a:schemeClr val="accent3">
                    <a:lumMod val="50000"/>
                  </a:schemeClr>
                </a:solidFill>
              </a:rPr>
              <a:t>GD 5 % ZE rel.: 7,3</a:t>
            </a:r>
          </a:p>
          <a:p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2840555" y="138993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</a:rPr>
              <a:t>Höheim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endParaRPr lang="de-DE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accent6">
                    <a:lumMod val="75000"/>
                  </a:schemeClr>
                </a:solidFill>
              </a:rPr>
              <a:t>ZE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: 182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</a:rPr>
              <a:t>dt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/ha;</a:t>
            </a:r>
          </a:p>
          <a:p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GD 5% ZE abs.: 11,6</a:t>
            </a:r>
          </a:p>
          <a:p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GD 5% ZE rel.: 6,4</a:t>
            </a:r>
          </a:p>
        </p:txBody>
      </p:sp>
      <p:pic>
        <p:nvPicPr>
          <p:cNvPr id="11" name="Picture 21" descr="3c_Logo_Niedersachs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870" y="419610"/>
            <a:ext cx="2296623" cy="39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design_2020" id="{11093991-E7CD-4214-AE81-75F2DDD4BC57}" vid="{49B32CAA-7FE5-4A4B-AC52-CF2007857B8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Foliendesign_2020</Template>
  <TotalTime>0</TotalTime>
  <Words>789</Words>
  <Application>Microsoft Office PowerPoint</Application>
  <PresentationFormat>Breitbild</PresentationFormat>
  <Paragraphs>299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Trebuchet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Nordzucker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Helmold-Wernich, Angela</dc:creator>
  <cp:lastModifiedBy>Helmold-Wernich, Angela</cp:lastModifiedBy>
  <cp:revision>45</cp:revision>
  <dcterms:created xsi:type="dcterms:W3CDTF">2021-01-14T13:00:49Z</dcterms:created>
  <dcterms:modified xsi:type="dcterms:W3CDTF">2021-01-22T13:18:52Z</dcterms:modified>
</cp:coreProperties>
</file>